
<file path=[Content_Types].xml><?xml version="1.0" encoding="utf-8"?>
<Types xmlns="http://schemas.openxmlformats.org/package/2006/content-types">
  <Default Extension="mp3" ContentType="audio/mpeg"/>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71"/>
  </p:notesMasterIdLst>
  <p:sldIdLst>
    <p:sldId id="322" r:id="rId2"/>
    <p:sldId id="321" r:id="rId3"/>
    <p:sldId id="319" r:id="rId4"/>
    <p:sldId id="323" r:id="rId5"/>
    <p:sldId id="315" r:id="rId6"/>
    <p:sldId id="316" r:id="rId7"/>
    <p:sldId id="259" r:id="rId8"/>
    <p:sldId id="317" r:id="rId9"/>
    <p:sldId id="261" r:id="rId10"/>
    <p:sldId id="262" r:id="rId11"/>
    <p:sldId id="263" r:id="rId12"/>
    <p:sldId id="264" r:id="rId13"/>
    <p:sldId id="265" r:id="rId14"/>
    <p:sldId id="273" r:id="rId15"/>
    <p:sldId id="274" r:id="rId16"/>
    <p:sldId id="275" r:id="rId17"/>
    <p:sldId id="276" r:id="rId18"/>
    <p:sldId id="277" r:id="rId19"/>
    <p:sldId id="278" r:id="rId20"/>
    <p:sldId id="279" r:id="rId21"/>
    <p:sldId id="280" r:id="rId22"/>
    <p:sldId id="281" r:id="rId23"/>
    <p:sldId id="282" r:id="rId24"/>
    <p:sldId id="283" r:id="rId25"/>
    <p:sldId id="284" r:id="rId26"/>
    <p:sldId id="285" r:id="rId27"/>
    <p:sldId id="286" r:id="rId28"/>
    <p:sldId id="287" r:id="rId29"/>
    <p:sldId id="288" r:id="rId30"/>
    <p:sldId id="289" r:id="rId31"/>
    <p:sldId id="290" r:id="rId32"/>
    <p:sldId id="291" r:id="rId33"/>
    <p:sldId id="292" r:id="rId34"/>
    <p:sldId id="293" r:id="rId35"/>
    <p:sldId id="294" r:id="rId36"/>
    <p:sldId id="295" r:id="rId37"/>
    <p:sldId id="296" r:id="rId38"/>
    <p:sldId id="297" r:id="rId39"/>
    <p:sldId id="298" r:id="rId40"/>
    <p:sldId id="299" r:id="rId41"/>
    <p:sldId id="300" r:id="rId42"/>
    <p:sldId id="301" r:id="rId43"/>
    <p:sldId id="302" r:id="rId44"/>
    <p:sldId id="303" r:id="rId45"/>
    <p:sldId id="304" r:id="rId46"/>
    <p:sldId id="305" r:id="rId47"/>
    <p:sldId id="306" r:id="rId48"/>
    <p:sldId id="307" r:id="rId49"/>
    <p:sldId id="308" r:id="rId50"/>
    <p:sldId id="309" r:id="rId51"/>
    <p:sldId id="310" r:id="rId52"/>
    <p:sldId id="311" r:id="rId53"/>
    <p:sldId id="312" r:id="rId54"/>
    <p:sldId id="266" r:id="rId55"/>
    <p:sldId id="267" r:id="rId56"/>
    <p:sldId id="268" r:id="rId57"/>
    <p:sldId id="269" r:id="rId58"/>
    <p:sldId id="270" r:id="rId59"/>
    <p:sldId id="271" r:id="rId60"/>
    <p:sldId id="272" r:id="rId61"/>
    <p:sldId id="313" r:id="rId62"/>
    <p:sldId id="332" r:id="rId63"/>
    <p:sldId id="324" r:id="rId64"/>
    <p:sldId id="325" r:id="rId65"/>
    <p:sldId id="326" r:id="rId66"/>
    <p:sldId id="327" r:id="rId67"/>
    <p:sldId id="328" r:id="rId68"/>
    <p:sldId id="329" r:id="rId69"/>
    <p:sldId id="330" r:id="rId70"/>
  </p:sldIdLst>
  <p:sldSz cx="12192000" cy="6858000"/>
  <p:notesSz cx="6858000" cy="9144000"/>
  <p:defaultTextStyle>
    <a:defPPr>
      <a:defRPr lang="pt-P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loop="1" showNarration="1">
    <p:kiosk/>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235" autoAdjust="0"/>
    <p:restoredTop sz="94631" autoAdjust="0"/>
  </p:normalViewPr>
  <p:slideViewPr>
    <p:cSldViewPr snapToGrid="0" snapToObjects="1">
      <p:cViewPr varScale="1">
        <p:scale>
          <a:sx n="81" d="100"/>
          <a:sy n="81" d="100"/>
        </p:scale>
        <p:origin x="200" y="520"/>
      </p:cViewPr>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 d="1"/>
        <a:sy n="1" d="1"/>
      </p:scale>
      <p:origin x="0" y="-11754"/>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notesMaster" Target="notesMasters/notesMaster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8.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Posição do Cabeçalho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pt-PT"/>
          </a:p>
        </p:txBody>
      </p:sp>
      <p:sp>
        <p:nvSpPr>
          <p:cNvPr id="3" name="Marcador de Posição da Dat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A61859-5A79-7742-94F3-2FEC468EF514}" type="datetimeFigureOut">
              <a:rPr lang="pt-PT" smtClean="0"/>
              <a:t>09/11/21</a:t>
            </a:fld>
            <a:endParaRPr lang="pt-PT"/>
          </a:p>
        </p:txBody>
      </p:sp>
      <p:sp>
        <p:nvSpPr>
          <p:cNvPr id="4" name="Marcador de Posição da Imagem do Diapositivo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pt-PT"/>
          </a:p>
        </p:txBody>
      </p:sp>
      <p:sp>
        <p:nvSpPr>
          <p:cNvPr id="5" name="Marcador de Posição de Nota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p>
        </p:txBody>
      </p:sp>
      <p:sp>
        <p:nvSpPr>
          <p:cNvPr id="6" name="Marcador de Posição do Rodapé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pt-PT"/>
          </a:p>
        </p:txBody>
      </p:sp>
      <p:sp>
        <p:nvSpPr>
          <p:cNvPr id="7" name="Marcador de Posição do Número do Diapositivo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7C3C2E-E6CD-0A4C-89D4-B15A7A2F1FEF}" type="slidenum">
              <a:rPr lang="pt-PT" smtClean="0"/>
              <a:t>‹nº›</a:t>
            </a:fld>
            <a:endParaRPr lang="pt-PT"/>
          </a:p>
        </p:txBody>
      </p:sp>
    </p:spTree>
    <p:extLst>
      <p:ext uri="{BB962C8B-B14F-4D97-AF65-F5344CB8AC3E}">
        <p14:creationId xmlns:p14="http://schemas.microsoft.com/office/powerpoint/2010/main" val="27824307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Posição da Imagem do Diapositivo 1"/>
          <p:cNvSpPr>
            <a:spLocks noGrp="1" noRot="1" noChangeAspect="1"/>
          </p:cNvSpPr>
          <p:nvPr>
            <p:ph type="sldImg"/>
          </p:nvPr>
        </p:nvSpPr>
        <p:spPr/>
      </p:sp>
      <p:sp>
        <p:nvSpPr>
          <p:cNvPr id="3" name="Marcador de Posição de Notas 2"/>
          <p:cNvSpPr>
            <a:spLocks noGrp="1"/>
          </p:cNvSpPr>
          <p:nvPr>
            <p:ph type="body" idx="1"/>
          </p:nvPr>
        </p:nvSpPr>
        <p:spPr/>
        <p:txBody>
          <a:bodyPr/>
          <a:lstStyle/>
          <a:p>
            <a:endParaRPr lang="pt-PT" dirty="0"/>
          </a:p>
        </p:txBody>
      </p:sp>
      <p:sp>
        <p:nvSpPr>
          <p:cNvPr id="4" name="Marcador de Posição do Número do Diapositivo 3"/>
          <p:cNvSpPr>
            <a:spLocks noGrp="1"/>
          </p:cNvSpPr>
          <p:nvPr>
            <p:ph type="sldNum" sz="quarter" idx="5"/>
          </p:nvPr>
        </p:nvSpPr>
        <p:spPr/>
        <p:txBody>
          <a:bodyPr/>
          <a:lstStyle/>
          <a:p>
            <a:fld id="{377C3C2E-E6CD-0A4C-89D4-B15A7A2F1FEF}" type="slidenum">
              <a:rPr lang="pt-PT" smtClean="0"/>
              <a:t>33</a:t>
            </a:fld>
            <a:endParaRPr lang="pt-PT"/>
          </a:p>
        </p:txBody>
      </p:sp>
    </p:spTree>
    <p:extLst>
      <p:ext uri="{BB962C8B-B14F-4D97-AF65-F5344CB8AC3E}">
        <p14:creationId xmlns:p14="http://schemas.microsoft.com/office/powerpoint/2010/main" val="1846417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Posição da Imagem do Diapositivo 1"/>
          <p:cNvSpPr>
            <a:spLocks noGrp="1" noRot="1" noChangeAspect="1"/>
          </p:cNvSpPr>
          <p:nvPr>
            <p:ph type="sldImg"/>
          </p:nvPr>
        </p:nvSpPr>
        <p:spPr/>
      </p:sp>
      <p:sp>
        <p:nvSpPr>
          <p:cNvPr id="3" name="Marcador de Posição de Notas 2"/>
          <p:cNvSpPr>
            <a:spLocks noGrp="1"/>
          </p:cNvSpPr>
          <p:nvPr>
            <p:ph type="body" idx="1"/>
          </p:nvPr>
        </p:nvSpPr>
        <p:spPr/>
        <p:txBody>
          <a:bodyPr/>
          <a:lstStyle/>
          <a:p>
            <a:endParaRPr lang="pt-PT" dirty="0"/>
          </a:p>
        </p:txBody>
      </p:sp>
      <p:sp>
        <p:nvSpPr>
          <p:cNvPr id="4" name="Marcador de Posição do Número do Diapositivo 3"/>
          <p:cNvSpPr>
            <a:spLocks noGrp="1"/>
          </p:cNvSpPr>
          <p:nvPr>
            <p:ph type="sldNum" sz="quarter" idx="5"/>
          </p:nvPr>
        </p:nvSpPr>
        <p:spPr/>
        <p:txBody>
          <a:bodyPr/>
          <a:lstStyle/>
          <a:p>
            <a:fld id="{377C3C2E-E6CD-0A4C-89D4-B15A7A2F1FEF}" type="slidenum">
              <a:rPr lang="pt-PT" smtClean="0"/>
              <a:t>36</a:t>
            </a:fld>
            <a:endParaRPr lang="pt-PT"/>
          </a:p>
        </p:txBody>
      </p:sp>
    </p:spTree>
    <p:extLst>
      <p:ext uri="{BB962C8B-B14F-4D97-AF65-F5344CB8AC3E}">
        <p14:creationId xmlns:p14="http://schemas.microsoft.com/office/powerpoint/2010/main" val="13603144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o de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3F84A7B5-53A0-7946-AF03-568B22120B34}"/>
              </a:ext>
            </a:extLst>
          </p:cNvPr>
          <p:cNvSpPr>
            <a:spLocks noGrp="1"/>
          </p:cNvSpPr>
          <p:nvPr>
            <p:ph type="ctrTitle"/>
          </p:nvPr>
        </p:nvSpPr>
        <p:spPr>
          <a:xfrm>
            <a:off x="1524000" y="1122363"/>
            <a:ext cx="9144000" cy="2387600"/>
          </a:xfrm>
        </p:spPr>
        <p:txBody>
          <a:bodyPr anchor="b"/>
          <a:lstStyle>
            <a:lvl1pPr algn="ctr">
              <a:defRPr sz="6000"/>
            </a:lvl1pPr>
          </a:lstStyle>
          <a:p>
            <a:r>
              <a:rPr lang="pt-PT"/>
              <a:t>Clique para editar o estilo de título do Modelo Global</a:t>
            </a:r>
          </a:p>
        </p:txBody>
      </p:sp>
      <p:sp>
        <p:nvSpPr>
          <p:cNvPr id="3" name="Subtítulo 2">
            <a:extLst>
              <a:ext uri="{FF2B5EF4-FFF2-40B4-BE49-F238E27FC236}">
                <a16:creationId xmlns:a16="http://schemas.microsoft.com/office/drawing/2014/main" id="{0D54D5BB-7353-5649-BBC0-8B5B66FB165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pt-PT"/>
              <a:t>Clique para editar o estilo de subtítulo do Modelo Global</a:t>
            </a:r>
          </a:p>
        </p:txBody>
      </p:sp>
      <p:sp>
        <p:nvSpPr>
          <p:cNvPr id="4" name="Marcador de Posição da Data 3">
            <a:extLst>
              <a:ext uri="{FF2B5EF4-FFF2-40B4-BE49-F238E27FC236}">
                <a16:creationId xmlns:a16="http://schemas.microsoft.com/office/drawing/2014/main" id="{7BDE8135-84C3-5B45-8558-F0D0A8000B59}"/>
              </a:ext>
            </a:extLst>
          </p:cNvPr>
          <p:cNvSpPr>
            <a:spLocks noGrp="1"/>
          </p:cNvSpPr>
          <p:nvPr>
            <p:ph type="dt" sz="half" idx="10"/>
          </p:nvPr>
        </p:nvSpPr>
        <p:spPr/>
        <p:txBody>
          <a:bodyPr/>
          <a:lstStyle/>
          <a:p>
            <a:fld id="{AEB75C2F-347F-2C4F-8850-17040C9742AF}" type="datetimeFigureOut">
              <a:rPr lang="pt-PT" smtClean="0"/>
              <a:t>09/11/21</a:t>
            </a:fld>
            <a:endParaRPr lang="pt-PT"/>
          </a:p>
        </p:txBody>
      </p:sp>
      <p:sp>
        <p:nvSpPr>
          <p:cNvPr id="5" name="Marcador de Posição do Rodapé 4">
            <a:extLst>
              <a:ext uri="{FF2B5EF4-FFF2-40B4-BE49-F238E27FC236}">
                <a16:creationId xmlns:a16="http://schemas.microsoft.com/office/drawing/2014/main" id="{3AFBEBC7-505B-9848-BF52-7D847CE298BE}"/>
              </a:ext>
            </a:extLst>
          </p:cNvPr>
          <p:cNvSpPr>
            <a:spLocks noGrp="1"/>
          </p:cNvSpPr>
          <p:nvPr>
            <p:ph type="ftr" sz="quarter" idx="11"/>
          </p:nvPr>
        </p:nvSpPr>
        <p:spPr/>
        <p:txBody>
          <a:bodyPr/>
          <a:lstStyle/>
          <a:p>
            <a:endParaRPr lang="pt-PT"/>
          </a:p>
        </p:txBody>
      </p:sp>
      <p:sp>
        <p:nvSpPr>
          <p:cNvPr id="6" name="Marcador de Posição do Número do Diapositivo 5">
            <a:extLst>
              <a:ext uri="{FF2B5EF4-FFF2-40B4-BE49-F238E27FC236}">
                <a16:creationId xmlns:a16="http://schemas.microsoft.com/office/drawing/2014/main" id="{FA75EC15-E14A-3845-BEDA-1171437D5C73}"/>
              </a:ext>
            </a:extLst>
          </p:cNvPr>
          <p:cNvSpPr>
            <a:spLocks noGrp="1"/>
          </p:cNvSpPr>
          <p:nvPr>
            <p:ph type="sldNum" sz="quarter" idx="12"/>
          </p:nvPr>
        </p:nvSpPr>
        <p:spPr/>
        <p:txBody>
          <a:bodyPr/>
          <a:lstStyle/>
          <a:p>
            <a:fld id="{30C0FFAC-929D-A34B-A75E-79FA71313D05}" type="slidenum">
              <a:rPr lang="pt-PT" smtClean="0"/>
              <a:t>‹nº›</a:t>
            </a:fld>
            <a:endParaRPr lang="pt-PT"/>
          </a:p>
        </p:txBody>
      </p:sp>
    </p:spTree>
    <p:extLst>
      <p:ext uri="{BB962C8B-B14F-4D97-AF65-F5344CB8AC3E}">
        <p14:creationId xmlns:p14="http://schemas.microsoft.com/office/powerpoint/2010/main" val="39802446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e Objet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F10AAB1F-B25A-614B-A8A9-580485F6CA39}"/>
              </a:ext>
            </a:extLst>
          </p:cNvPr>
          <p:cNvSpPr>
            <a:spLocks noGrp="1"/>
          </p:cNvSpPr>
          <p:nvPr>
            <p:ph type="title"/>
          </p:nvPr>
        </p:nvSpPr>
        <p:spPr/>
        <p:txBody>
          <a:bodyPr/>
          <a:lstStyle/>
          <a:p>
            <a:r>
              <a:rPr lang="pt-PT"/>
              <a:t>Clique para editar o estilo de título do Modelo Global</a:t>
            </a:r>
          </a:p>
        </p:txBody>
      </p:sp>
      <p:sp>
        <p:nvSpPr>
          <p:cNvPr id="3" name="Marcador de Posição de Conteúdo 2">
            <a:extLst>
              <a:ext uri="{FF2B5EF4-FFF2-40B4-BE49-F238E27FC236}">
                <a16:creationId xmlns:a16="http://schemas.microsoft.com/office/drawing/2014/main" id="{D6DA20F0-A807-774E-9C35-04BD016DC855}"/>
              </a:ext>
            </a:extLst>
          </p:cNvPr>
          <p:cNvSpPr>
            <a:spLocks noGrp="1"/>
          </p:cNvSpPr>
          <p:nvPr>
            <p:ph idx="1"/>
          </p:nvPr>
        </p:nvSpPr>
        <p:spPr/>
        <p:txBody>
          <a:bodyPr/>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p>
        </p:txBody>
      </p:sp>
      <p:sp>
        <p:nvSpPr>
          <p:cNvPr id="4" name="Marcador de Posição da Data 3">
            <a:extLst>
              <a:ext uri="{FF2B5EF4-FFF2-40B4-BE49-F238E27FC236}">
                <a16:creationId xmlns:a16="http://schemas.microsoft.com/office/drawing/2014/main" id="{9CB36C1E-B558-4748-BCBB-DD6A9B4BF28B}"/>
              </a:ext>
            </a:extLst>
          </p:cNvPr>
          <p:cNvSpPr>
            <a:spLocks noGrp="1"/>
          </p:cNvSpPr>
          <p:nvPr>
            <p:ph type="dt" sz="half" idx="10"/>
          </p:nvPr>
        </p:nvSpPr>
        <p:spPr/>
        <p:txBody>
          <a:bodyPr/>
          <a:lstStyle/>
          <a:p>
            <a:fld id="{AEB75C2F-347F-2C4F-8850-17040C9742AF}" type="datetimeFigureOut">
              <a:rPr lang="pt-PT" smtClean="0"/>
              <a:t>09/11/21</a:t>
            </a:fld>
            <a:endParaRPr lang="pt-PT"/>
          </a:p>
        </p:txBody>
      </p:sp>
      <p:sp>
        <p:nvSpPr>
          <p:cNvPr id="5" name="Marcador de Posição do Rodapé 4">
            <a:extLst>
              <a:ext uri="{FF2B5EF4-FFF2-40B4-BE49-F238E27FC236}">
                <a16:creationId xmlns:a16="http://schemas.microsoft.com/office/drawing/2014/main" id="{63A8FD50-F41E-1F4F-BE11-1A3663AF247F}"/>
              </a:ext>
            </a:extLst>
          </p:cNvPr>
          <p:cNvSpPr>
            <a:spLocks noGrp="1"/>
          </p:cNvSpPr>
          <p:nvPr>
            <p:ph type="ftr" sz="quarter" idx="11"/>
          </p:nvPr>
        </p:nvSpPr>
        <p:spPr/>
        <p:txBody>
          <a:bodyPr/>
          <a:lstStyle/>
          <a:p>
            <a:endParaRPr lang="pt-PT"/>
          </a:p>
        </p:txBody>
      </p:sp>
      <p:sp>
        <p:nvSpPr>
          <p:cNvPr id="6" name="Marcador de Posição do Número do Diapositivo 5">
            <a:extLst>
              <a:ext uri="{FF2B5EF4-FFF2-40B4-BE49-F238E27FC236}">
                <a16:creationId xmlns:a16="http://schemas.microsoft.com/office/drawing/2014/main" id="{340D5838-B3CA-3D48-BE65-8E7007DDC564}"/>
              </a:ext>
            </a:extLst>
          </p:cNvPr>
          <p:cNvSpPr>
            <a:spLocks noGrp="1"/>
          </p:cNvSpPr>
          <p:nvPr>
            <p:ph type="sldNum" sz="quarter" idx="12"/>
          </p:nvPr>
        </p:nvSpPr>
        <p:spPr/>
        <p:txBody>
          <a:bodyPr/>
          <a:lstStyle/>
          <a:p>
            <a:fld id="{30C0FFAC-929D-A34B-A75E-79FA71313D05}" type="slidenum">
              <a:rPr lang="pt-PT" smtClean="0"/>
              <a:t>‹nº›</a:t>
            </a:fld>
            <a:endParaRPr lang="pt-PT"/>
          </a:p>
        </p:txBody>
      </p:sp>
    </p:spTree>
    <p:extLst>
      <p:ext uri="{BB962C8B-B14F-4D97-AF65-F5344CB8AC3E}">
        <p14:creationId xmlns:p14="http://schemas.microsoft.com/office/powerpoint/2010/main" val="5815789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Cabeçalho da Secçã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0079D34-3918-6F40-B746-2C4697CC7A66}"/>
              </a:ext>
            </a:extLst>
          </p:cNvPr>
          <p:cNvSpPr>
            <a:spLocks noGrp="1"/>
          </p:cNvSpPr>
          <p:nvPr>
            <p:ph type="title"/>
          </p:nvPr>
        </p:nvSpPr>
        <p:spPr>
          <a:xfrm>
            <a:off x="831850" y="1709738"/>
            <a:ext cx="10515600" cy="2852737"/>
          </a:xfrm>
        </p:spPr>
        <p:txBody>
          <a:bodyPr anchor="b"/>
          <a:lstStyle>
            <a:lvl1pPr>
              <a:defRPr sz="6000"/>
            </a:lvl1pPr>
          </a:lstStyle>
          <a:p>
            <a:r>
              <a:rPr lang="pt-PT"/>
              <a:t>Clique para editar o estilo de título do Modelo Global</a:t>
            </a:r>
          </a:p>
        </p:txBody>
      </p:sp>
      <p:sp>
        <p:nvSpPr>
          <p:cNvPr id="3" name="Marcador de Posição do Texto 2">
            <a:extLst>
              <a:ext uri="{FF2B5EF4-FFF2-40B4-BE49-F238E27FC236}">
                <a16:creationId xmlns:a16="http://schemas.microsoft.com/office/drawing/2014/main" id="{FCEC2726-EE31-DE4D-A246-DB4240B8002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pt-PT"/>
              <a:t>Clique para editar os estilos do texto de Modelo Global</a:t>
            </a:r>
          </a:p>
        </p:txBody>
      </p:sp>
      <p:sp>
        <p:nvSpPr>
          <p:cNvPr id="4" name="Marcador de Posição da Data 3">
            <a:extLst>
              <a:ext uri="{FF2B5EF4-FFF2-40B4-BE49-F238E27FC236}">
                <a16:creationId xmlns:a16="http://schemas.microsoft.com/office/drawing/2014/main" id="{A76A100B-B63C-C646-9C0C-B02A6234428D}"/>
              </a:ext>
            </a:extLst>
          </p:cNvPr>
          <p:cNvSpPr>
            <a:spLocks noGrp="1"/>
          </p:cNvSpPr>
          <p:nvPr>
            <p:ph type="dt" sz="half" idx="10"/>
          </p:nvPr>
        </p:nvSpPr>
        <p:spPr/>
        <p:txBody>
          <a:bodyPr/>
          <a:lstStyle/>
          <a:p>
            <a:fld id="{AEB75C2F-347F-2C4F-8850-17040C9742AF}" type="datetimeFigureOut">
              <a:rPr lang="pt-PT" smtClean="0"/>
              <a:t>09/11/21</a:t>
            </a:fld>
            <a:endParaRPr lang="pt-PT"/>
          </a:p>
        </p:txBody>
      </p:sp>
      <p:sp>
        <p:nvSpPr>
          <p:cNvPr id="5" name="Marcador de Posição do Rodapé 4">
            <a:extLst>
              <a:ext uri="{FF2B5EF4-FFF2-40B4-BE49-F238E27FC236}">
                <a16:creationId xmlns:a16="http://schemas.microsoft.com/office/drawing/2014/main" id="{932BC096-B1AE-9640-A570-7EBD12AB9EC7}"/>
              </a:ext>
            </a:extLst>
          </p:cNvPr>
          <p:cNvSpPr>
            <a:spLocks noGrp="1"/>
          </p:cNvSpPr>
          <p:nvPr>
            <p:ph type="ftr" sz="quarter" idx="11"/>
          </p:nvPr>
        </p:nvSpPr>
        <p:spPr/>
        <p:txBody>
          <a:bodyPr/>
          <a:lstStyle/>
          <a:p>
            <a:endParaRPr lang="pt-PT"/>
          </a:p>
        </p:txBody>
      </p:sp>
      <p:sp>
        <p:nvSpPr>
          <p:cNvPr id="6" name="Marcador de Posição do Número do Diapositivo 5">
            <a:extLst>
              <a:ext uri="{FF2B5EF4-FFF2-40B4-BE49-F238E27FC236}">
                <a16:creationId xmlns:a16="http://schemas.microsoft.com/office/drawing/2014/main" id="{27A7C455-A719-8B4E-9902-7F22C298897C}"/>
              </a:ext>
            </a:extLst>
          </p:cNvPr>
          <p:cNvSpPr>
            <a:spLocks noGrp="1"/>
          </p:cNvSpPr>
          <p:nvPr>
            <p:ph type="sldNum" sz="quarter" idx="12"/>
          </p:nvPr>
        </p:nvSpPr>
        <p:spPr/>
        <p:txBody>
          <a:bodyPr/>
          <a:lstStyle/>
          <a:p>
            <a:fld id="{30C0FFAC-929D-A34B-A75E-79FA71313D05}" type="slidenum">
              <a:rPr lang="pt-PT" smtClean="0"/>
              <a:t>‹nº›</a:t>
            </a:fld>
            <a:endParaRPr lang="pt-PT"/>
          </a:p>
        </p:txBody>
      </p:sp>
    </p:spTree>
    <p:extLst>
      <p:ext uri="{BB962C8B-B14F-4D97-AF65-F5344CB8AC3E}">
        <p14:creationId xmlns:p14="http://schemas.microsoft.com/office/powerpoint/2010/main" val="27254698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Conteúdo Dup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380686FD-3163-2C46-A70A-DF5D5864D011}"/>
              </a:ext>
            </a:extLst>
          </p:cNvPr>
          <p:cNvSpPr>
            <a:spLocks noGrp="1"/>
          </p:cNvSpPr>
          <p:nvPr>
            <p:ph type="title"/>
          </p:nvPr>
        </p:nvSpPr>
        <p:spPr/>
        <p:txBody>
          <a:bodyPr/>
          <a:lstStyle/>
          <a:p>
            <a:r>
              <a:rPr lang="pt-PT"/>
              <a:t>Clique para editar o estilo de título do Modelo Global</a:t>
            </a:r>
          </a:p>
        </p:txBody>
      </p:sp>
      <p:sp>
        <p:nvSpPr>
          <p:cNvPr id="3" name="Marcador de Posição de Conteúdo 2">
            <a:extLst>
              <a:ext uri="{FF2B5EF4-FFF2-40B4-BE49-F238E27FC236}">
                <a16:creationId xmlns:a16="http://schemas.microsoft.com/office/drawing/2014/main" id="{A69D8C8D-6BF1-8C4A-A744-31E12DBED3BA}"/>
              </a:ext>
            </a:extLst>
          </p:cNvPr>
          <p:cNvSpPr>
            <a:spLocks noGrp="1"/>
          </p:cNvSpPr>
          <p:nvPr>
            <p:ph sz="half" idx="1"/>
          </p:nvPr>
        </p:nvSpPr>
        <p:spPr>
          <a:xfrm>
            <a:off x="838200" y="1825625"/>
            <a:ext cx="5181600" cy="4351338"/>
          </a:xfrm>
        </p:spPr>
        <p:txBody>
          <a:bodyPr/>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p>
        </p:txBody>
      </p:sp>
      <p:sp>
        <p:nvSpPr>
          <p:cNvPr id="4" name="Marcador de Posição de Conteúdo 3">
            <a:extLst>
              <a:ext uri="{FF2B5EF4-FFF2-40B4-BE49-F238E27FC236}">
                <a16:creationId xmlns:a16="http://schemas.microsoft.com/office/drawing/2014/main" id="{6FADA9B9-4672-B941-8A01-CEDE308C4A31}"/>
              </a:ext>
            </a:extLst>
          </p:cNvPr>
          <p:cNvSpPr>
            <a:spLocks noGrp="1"/>
          </p:cNvSpPr>
          <p:nvPr>
            <p:ph sz="half" idx="2"/>
          </p:nvPr>
        </p:nvSpPr>
        <p:spPr>
          <a:xfrm>
            <a:off x="6172200" y="1825625"/>
            <a:ext cx="5181600" cy="4351338"/>
          </a:xfrm>
        </p:spPr>
        <p:txBody>
          <a:bodyPr/>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p>
        </p:txBody>
      </p:sp>
      <p:sp>
        <p:nvSpPr>
          <p:cNvPr id="5" name="Marcador de Posição da Data 4">
            <a:extLst>
              <a:ext uri="{FF2B5EF4-FFF2-40B4-BE49-F238E27FC236}">
                <a16:creationId xmlns:a16="http://schemas.microsoft.com/office/drawing/2014/main" id="{133F9B4C-7D20-3645-937C-5203EDEE01D0}"/>
              </a:ext>
            </a:extLst>
          </p:cNvPr>
          <p:cNvSpPr>
            <a:spLocks noGrp="1"/>
          </p:cNvSpPr>
          <p:nvPr>
            <p:ph type="dt" sz="half" idx="10"/>
          </p:nvPr>
        </p:nvSpPr>
        <p:spPr/>
        <p:txBody>
          <a:bodyPr/>
          <a:lstStyle/>
          <a:p>
            <a:fld id="{AEB75C2F-347F-2C4F-8850-17040C9742AF}" type="datetimeFigureOut">
              <a:rPr lang="pt-PT" smtClean="0"/>
              <a:t>09/11/21</a:t>
            </a:fld>
            <a:endParaRPr lang="pt-PT"/>
          </a:p>
        </p:txBody>
      </p:sp>
      <p:sp>
        <p:nvSpPr>
          <p:cNvPr id="6" name="Marcador de Posição do Rodapé 5">
            <a:extLst>
              <a:ext uri="{FF2B5EF4-FFF2-40B4-BE49-F238E27FC236}">
                <a16:creationId xmlns:a16="http://schemas.microsoft.com/office/drawing/2014/main" id="{230EF8F1-CE17-5D4D-88FE-7560AF31357E}"/>
              </a:ext>
            </a:extLst>
          </p:cNvPr>
          <p:cNvSpPr>
            <a:spLocks noGrp="1"/>
          </p:cNvSpPr>
          <p:nvPr>
            <p:ph type="ftr" sz="quarter" idx="11"/>
          </p:nvPr>
        </p:nvSpPr>
        <p:spPr/>
        <p:txBody>
          <a:bodyPr/>
          <a:lstStyle/>
          <a:p>
            <a:endParaRPr lang="pt-PT"/>
          </a:p>
        </p:txBody>
      </p:sp>
      <p:sp>
        <p:nvSpPr>
          <p:cNvPr id="7" name="Marcador de Posição do Número do Diapositivo 6">
            <a:extLst>
              <a:ext uri="{FF2B5EF4-FFF2-40B4-BE49-F238E27FC236}">
                <a16:creationId xmlns:a16="http://schemas.microsoft.com/office/drawing/2014/main" id="{E47D548D-85F1-594D-AEDF-710FF79C6B81}"/>
              </a:ext>
            </a:extLst>
          </p:cNvPr>
          <p:cNvSpPr>
            <a:spLocks noGrp="1"/>
          </p:cNvSpPr>
          <p:nvPr>
            <p:ph type="sldNum" sz="quarter" idx="12"/>
          </p:nvPr>
        </p:nvSpPr>
        <p:spPr/>
        <p:txBody>
          <a:bodyPr/>
          <a:lstStyle/>
          <a:p>
            <a:fld id="{30C0FFAC-929D-A34B-A75E-79FA71313D05}" type="slidenum">
              <a:rPr lang="pt-PT" smtClean="0"/>
              <a:t>‹nº›</a:t>
            </a:fld>
            <a:endParaRPr lang="pt-PT"/>
          </a:p>
        </p:txBody>
      </p:sp>
    </p:spTree>
    <p:extLst>
      <p:ext uri="{BB962C8B-B14F-4D97-AF65-F5344CB8AC3E}">
        <p14:creationId xmlns:p14="http://schemas.microsoft.com/office/powerpoint/2010/main" val="16163511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çã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2E5E3A60-EE7F-0B46-BFFF-6EBB142888A5}"/>
              </a:ext>
            </a:extLst>
          </p:cNvPr>
          <p:cNvSpPr>
            <a:spLocks noGrp="1"/>
          </p:cNvSpPr>
          <p:nvPr>
            <p:ph type="title"/>
          </p:nvPr>
        </p:nvSpPr>
        <p:spPr>
          <a:xfrm>
            <a:off x="839788" y="365125"/>
            <a:ext cx="10515600" cy="1325563"/>
          </a:xfrm>
        </p:spPr>
        <p:txBody>
          <a:bodyPr/>
          <a:lstStyle/>
          <a:p>
            <a:r>
              <a:rPr lang="pt-PT"/>
              <a:t>Clique para editar o estilo de título do Modelo Global</a:t>
            </a:r>
          </a:p>
        </p:txBody>
      </p:sp>
      <p:sp>
        <p:nvSpPr>
          <p:cNvPr id="3" name="Marcador de Posição do Texto 2">
            <a:extLst>
              <a:ext uri="{FF2B5EF4-FFF2-40B4-BE49-F238E27FC236}">
                <a16:creationId xmlns:a16="http://schemas.microsoft.com/office/drawing/2014/main" id="{D7878033-A998-9F41-AA33-E58D73C7079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t-PT"/>
              <a:t>Clique para editar os estilos do texto de Modelo Global</a:t>
            </a:r>
          </a:p>
        </p:txBody>
      </p:sp>
      <p:sp>
        <p:nvSpPr>
          <p:cNvPr id="4" name="Marcador de Posição de Conteúdo 3">
            <a:extLst>
              <a:ext uri="{FF2B5EF4-FFF2-40B4-BE49-F238E27FC236}">
                <a16:creationId xmlns:a16="http://schemas.microsoft.com/office/drawing/2014/main" id="{2D4D8AE0-088C-9C42-BA83-9BC611ADA406}"/>
              </a:ext>
            </a:extLst>
          </p:cNvPr>
          <p:cNvSpPr>
            <a:spLocks noGrp="1"/>
          </p:cNvSpPr>
          <p:nvPr>
            <p:ph sz="half" idx="2"/>
          </p:nvPr>
        </p:nvSpPr>
        <p:spPr>
          <a:xfrm>
            <a:off x="839788" y="2505075"/>
            <a:ext cx="5157787" cy="3684588"/>
          </a:xfrm>
        </p:spPr>
        <p:txBody>
          <a:bodyPr/>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p>
        </p:txBody>
      </p:sp>
      <p:sp>
        <p:nvSpPr>
          <p:cNvPr id="5" name="Marcador de Posição do Texto 4">
            <a:extLst>
              <a:ext uri="{FF2B5EF4-FFF2-40B4-BE49-F238E27FC236}">
                <a16:creationId xmlns:a16="http://schemas.microsoft.com/office/drawing/2014/main" id="{8F1336B0-A61B-C749-B83A-FF862BEF0C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t-PT"/>
              <a:t>Clique para editar os estilos do texto de Modelo Global</a:t>
            </a:r>
          </a:p>
        </p:txBody>
      </p:sp>
      <p:sp>
        <p:nvSpPr>
          <p:cNvPr id="6" name="Marcador de Posição de Conteúdo 5">
            <a:extLst>
              <a:ext uri="{FF2B5EF4-FFF2-40B4-BE49-F238E27FC236}">
                <a16:creationId xmlns:a16="http://schemas.microsoft.com/office/drawing/2014/main" id="{086162A4-4A56-BE4F-8D93-D17ADD559D66}"/>
              </a:ext>
            </a:extLst>
          </p:cNvPr>
          <p:cNvSpPr>
            <a:spLocks noGrp="1"/>
          </p:cNvSpPr>
          <p:nvPr>
            <p:ph sz="quarter" idx="4"/>
          </p:nvPr>
        </p:nvSpPr>
        <p:spPr>
          <a:xfrm>
            <a:off x="6172200" y="2505075"/>
            <a:ext cx="5183188" cy="3684588"/>
          </a:xfrm>
        </p:spPr>
        <p:txBody>
          <a:bodyPr/>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p>
        </p:txBody>
      </p:sp>
      <p:sp>
        <p:nvSpPr>
          <p:cNvPr id="7" name="Marcador de Posição da Data 6">
            <a:extLst>
              <a:ext uri="{FF2B5EF4-FFF2-40B4-BE49-F238E27FC236}">
                <a16:creationId xmlns:a16="http://schemas.microsoft.com/office/drawing/2014/main" id="{E91E49F9-437C-014F-9561-4B6409AE7C4F}"/>
              </a:ext>
            </a:extLst>
          </p:cNvPr>
          <p:cNvSpPr>
            <a:spLocks noGrp="1"/>
          </p:cNvSpPr>
          <p:nvPr>
            <p:ph type="dt" sz="half" idx="10"/>
          </p:nvPr>
        </p:nvSpPr>
        <p:spPr/>
        <p:txBody>
          <a:bodyPr/>
          <a:lstStyle/>
          <a:p>
            <a:fld id="{AEB75C2F-347F-2C4F-8850-17040C9742AF}" type="datetimeFigureOut">
              <a:rPr lang="pt-PT" smtClean="0"/>
              <a:t>09/11/21</a:t>
            </a:fld>
            <a:endParaRPr lang="pt-PT"/>
          </a:p>
        </p:txBody>
      </p:sp>
      <p:sp>
        <p:nvSpPr>
          <p:cNvPr id="8" name="Marcador de Posição do Rodapé 7">
            <a:extLst>
              <a:ext uri="{FF2B5EF4-FFF2-40B4-BE49-F238E27FC236}">
                <a16:creationId xmlns:a16="http://schemas.microsoft.com/office/drawing/2014/main" id="{4DDBABCA-987E-0249-8C0D-B954AC5EF525}"/>
              </a:ext>
            </a:extLst>
          </p:cNvPr>
          <p:cNvSpPr>
            <a:spLocks noGrp="1"/>
          </p:cNvSpPr>
          <p:nvPr>
            <p:ph type="ftr" sz="quarter" idx="11"/>
          </p:nvPr>
        </p:nvSpPr>
        <p:spPr/>
        <p:txBody>
          <a:bodyPr/>
          <a:lstStyle/>
          <a:p>
            <a:endParaRPr lang="pt-PT"/>
          </a:p>
        </p:txBody>
      </p:sp>
      <p:sp>
        <p:nvSpPr>
          <p:cNvPr id="9" name="Marcador de Posição do Número do Diapositivo 8">
            <a:extLst>
              <a:ext uri="{FF2B5EF4-FFF2-40B4-BE49-F238E27FC236}">
                <a16:creationId xmlns:a16="http://schemas.microsoft.com/office/drawing/2014/main" id="{6DA00E24-DDB6-324B-80CA-70CD2360D052}"/>
              </a:ext>
            </a:extLst>
          </p:cNvPr>
          <p:cNvSpPr>
            <a:spLocks noGrp="1"/>
          </p:cNvSpPr>
          <p:nvPr>
            <p:ph type="sldNum" sz="quarter" idx="12"/>
          </p:nvPr>
        </p:nvSpPr>
        <p:spPr/>
        <p:txBody>
          <a:bodyPr/>
          <a:lstStyle/>
          <a:p>
            <a:fld id="{30C0FFAC-929D-A34B-A75E-79FA71313D05}" type="slidenum">
              <a:rPr lang="pt-PT" smtClean="0"/>
              <a:t>‹nº›</a:t>
            </a:fld>
            <a:endParaRPr lang="pt-PT"/>
          </a:p>
        </p:txBody>
      </p:sp>
    </p:spTree>
    <p:extLst>
      <p:ext uri="{BB962C8B-B14F-4D97-AF65-F5344CB8AC3E}">
        <p14:creationId xmlns:p14="http://schemas.microsoft.com/office/powerpoint/2010/main" val="5486046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ó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80FB833A-162F-984B-8E7E-C9FC4B7B1E32}"/>
              </a:ext>
            </a:extLst>
          </p:cNvPr>
          <p:cNvSpPr>
            <a:spLocks noGrp="1"/>
          </p:cNvSpPr>
          <p:nvPr>
            <p:ph type="title"/>
          </p:nvPr>
        </p:nvSpPr>
        <p:spPr/>
        <p:txBody>
          <a:bodyPr/>
          <a:lstStyle/>
          <a:p>
            <a:r>
              <a:rPr lang="pt-PT"/>
              <a:t>Clique para editar o estilo de título do Modelo Global</a:t>
            </a:r>
          </a:p>
        </p:txBody>
      </p:sp>
      <p:sp>
        <p:nvSpPr>
          <p:cNvPr id="3" name="Marcador de Posição da Data 2">
            <a:extLst>
              <a:ext uri="{FF2B5EF4-FFF2-40B4-BE49-F238E27FC236}">
                <a16:creationId xmlns:a16="http://schemas.microsoft.com/office/drawing/2014/main" id="{77AD328E-5FF9-2B4D-ADDF-84233ECA754A}"/>
              </a:ext>
            </a:extLst>
          </p:cNvPr>
          <p:cNvSpPr>
            <a:spLocks noGrp="1"/>
          </p:cNvSpPr>
          <p:nvPr>
            <p:ph type="dt" sz="half" idx="10"/>
          </p:nvPr>
        </p:nvSpPr>
        <p:spPr/>
        <p:txBody>
          <a:bodyPr/>
          <a:lstStyle/>
          <a:p>
            <a:fld id="{AEB75C2F-347F-2C4F-8850-17040C9742AF}" type="datetimeFigureOut">
              <a:rPr lang="pt-PT" smtClean="0"/>
              <a:t>09/11/21</a:t>
            </a:fld>
            <a:endParaRPr lang="pt-PT"/>
          </a:p>
        </p:txBody>
      </p:sp>
      <p:sp>
        <p:nvSpPr>
          <p:cNvPr id="4" name="Marcador de Posição do Rodapé 3">
            <a:extLst>
              <a:ext uri="{FF2B5EF4-FFF2-40B4-BE49-F238E27FC236}">
                <a16:creationId xmlns:a16="http://schemas.microsoft.com/office/drawing/2014/main" id="{980160A2-5B82-EF4F-8D2C-7DEF6489811D}"/>
              </a:ext>
            </a:extLst>
          </p:cNvPr>
          <p:cNvSpPr>
            <a:spLocks noGrp="1"/>
          </p:cNvSpPr>
          <p:nvPr>
            <p:ph type="ftr" sz="quarter" idx="11"/>
          </p:nvPr>
        </p:nvSpPr>
        <p:spPr/>
        <p:txBody>
          <a:bodyPr/>
          <a:lstStyle/>
          <a:p>
            <a:endParaRPr lang="pt-PT"/>
          </a:p>
        </p:txBody>
      </p:sp>
      <p:sp>
        <p:nvSpPr>
          <p:cNvPr id="5" name="Marcador de Posição do Número do Diapositivo 4">
            <a:extLst>
              <a:ext uri="{FF2B5EF4-FFF2-40B4-BE49-F238E27FC236}">
                <a16:creationId xmlns:a16="http://schemas.microsoft.com/office/drawing/2014/main" id="{8E2F5257-3603-9141-BBA2-EFE1F7CE01D0}"/>
              </a:ext>
            </a:extLst>
          </p:cNvPr>
          <p:cNvSpPr>
            <a:spLocks noGrp="1"/>
          </p:cNvSpPr>
          <p:nvPr>
            <p:ph type="sldNum" sz="quarter" idx="12"/>
          </p:nvPr>
        </p:nvSpPr>
        <p:spPr/>
        <p:txBody>
          <a:bodyPr/>
          <a:lstStyle/>
          <a:p>
            <a:fld id="{30C0FFAC-929D-A34B-A75E-79FA71313D05}" type="slidenum">
              <a:rPr lang="pt-PT" smtClean="0"/>
              <a:t>‹nº›</a:t>
            </a:fld>
            <a:endParaRPr lang="pt-PT"/>
          </a:p>
        </p:txBody>
      </p:sp>
    </p:spTree>
    <p:extLst>
      <p:ext uri="{BB962C8B-B14F-4D97-AF65-F5344CB8AC3E}">
        <p14:creationId xmlns:p14="http://schemas.microsoft.com/office/powerpoint/2010/main" val="41035085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m branco">
    <p:spTree>
      <p:nvGrpSpPr>
        <p:cNvPr id="1" name=""/>
        <p:cNvGrpSpPr/>
        <p:nvPr/>
      </p:nvGrpSpPr>
      <p:grpSpPr>
        <a:xfrm>
          <a:off x="0" y="0"/>
          <a:ext cx="0" cy="0"/>
          <a:chOff x="0" y="0"/>
          <a:chExt cx="0" cy="0"/>
        </a:xfrm>
      </p:grpSpPr>
      <p:sp>
        <p:nvSpPr>
          <p:cNvPr id="2" name="Marcador de Posição da Data 1">
            <a:extLst>
              <a:ext uri="{FF2B5EF4-FFF2-40B4-BE49-F238E27FC236}">
                <a16:creationId xmlns:a16="http://schemas.microsoft.com/office/drawing/2014/main" id="{24F765E2-411B-D74D-BD13-FC94E1D8E6CE}"/>
              </a:ext>
            </a:extLst>
          </p:cNvPr>
          <p:cNvSpPr>
            <a:spLocks noGrp="1"/>
          </p:cNvSpPr>
          <p:nvPr>
            <p:ph type="dt" sz="half" idx="10"/>
          </p:nvPr>
        </p:nvSpPr>
        <p:spPr/>
        <p:txBody>
          <a:bodyPr/>
          <a:lstStyle/>
          <a:p>
            <a:fld id="{AEB75C2F-347F-2C4F-8850-17040C9742AF}" type="datetimeFigureOut">
              <a:rPr lang="pt-PT" smtClean="0"/>
              <a:t>09/11/21</a:t>
            </a:fld>
            <a:endParaRPr lang="pt-PT"/>
          </a:p>
        </p:txBody>
      </p:sp>
      <p:sp>
        <p:nvSpPr>
          <p:cNvPr id="3" name="Marcador de Posição do Rodapé 2">
            <a:extLst>
              <a:ext uri="{FF2B5EF4-FFF2-40B4-BE49-F238E27FC236}">
                <a16:creationId xmlns:a16="http://schemas.microsoft.com/office/drawing/2014/main" id="{BC1EC314-68A9-EB44-8BE5-24EC71D8F96A}"/>
              </a:ext>
            </a:extLst>
          </p:cNvPr>
          <p:cNvSpPr>
            <a:spLocks noGrp="1"/>
          </p:cNvSpPr>
          <p:nvPr>
            <p:ph type="ftr" sz="quarter" idx="11"/>
          </p:nvPr>
        </p:nvSpPr>
        <p:spPr/>
        <p:txBody>
          <a:bodyPr/>
          <a:lstStyle/>
          <a:p>
            <a:endParaRPr lang="pt-PT"/>
          </a:p>
        </p:txBody>
      </p:sp>
      <p:sp>
        <p:nvSpPr>
          <p:cNvPr id="4" name="Marcador de Posição do Número do Diapositivo 3">
            <a:extLst>
              <a:ext uri="{FF2B5EF4-FFF2-40B4-BE49-F238E27FC236}">
                <a16:creationId xmlns:a16="http://schemas.microsoft.com/office/drawing/2014/main" id="{6E5006F8-A296-6241-9A20-08A4622A6093}"/>
              </a:ext>
            </a:extLst>
          </p:cNvPr>
          <p:cNvSpPr>
            <a:spLocks noGrp="1"/>
          </p:cNvSpPr>
          <p:nvPr>
            <p:ph type="sldNum" sz="quarter" idx="12"/>
          </p:nvPr>
        </p:nvSpPr>
        <p:spPr/>
        <p:txBody>
          <a:bodyPr/>
          <a:lstStyle/>
          <a:p>
            <a:fld id="{30C0FFAC-929D-A34B-A75E-79FA71313D05}" type="slidenum">
              <a:rPr lang="pt-PT" smtClean="0"/>
              <a:t>‹nº›</a:t>
            </a:fld>
            <a:endParaRPr lang="pt-PT"/>
          </a:p>
        </p:txBody>
      </p:sp>
    </p:spTree>
    <p:extLst>
      <p:ext uri="{BB962C8B-B14F-4D97-AF65-F5344CB8AC3E}">
        <p14:creationId xmlns:p14="http://schemas.microsoft.com/office/powerpoint/2010/main" val="23127855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údo com Legenda">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60D521E2-7654-494D-B667-6E5843C99DCF}"/>
              </a:ext>
            </a:extLst>
          </p:cNvPr>
          <p:cNvSpPr>
            <a:spLocks noGrp="1"/>
          </p:cNvSpPr>
          <p:nvPr>
            <p:ph type="title"/>
          </p:nvPr>
        </p:nvSpPr>
        <p:spPr>
          <a:xfrm>
            <a:off x="839788" y="457200"/>
            <a:ext cx="3932237" cy="1600200"/>
          </a:xfrm>
        </p:spPr>
        <p:txBody>
          <a:bodyPr anchor="b"/>
          <a:lstStyle>
            <a:lvl1pPr>
              <a:defRPr sz="3200"/>
            </a:lvl1pPr>
          </a:lstStyle>
          <a:p>
            <a:r>
              <a:rPr lang="pt-PT"/>
              <a:t>Clique para editar o estilo de título do Modelo Global</a:t>
            </a:r>
          </a:p>
        </p:txBody>
      </p:sp>
      <p:sp>
        <p:nvSpPr>
          <p:cNvPr id="3" name="Marcador de Posição de Conteúdo 2">
            <a:extLst>
              <a:ext uri="{FF2B5EF4-FFF2-40B4-BE49-F238E27FC236}">
                <a16:creationId xmlns:a16="http://schemas.microsoft.com/office/drawing/2014/main" id="{8A984882-9133-BF4B-8486-278C02527F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p>
        </p:txBody>
      </p:sp>
      <p:sp>
        <p:nvSpPr>
          <p:cNvPr id="4" name="Marcador de Posição do Texto 3">
            <a:extLst>
              <a:ext uri="{FF2B5EF4-FFF2-40B4-BE49-F238E27FC236}">
                <a16:creationId xmlns:a16="http://schemas.microsoft.com/office/drawing/2014/main" id="{CD38B900-D2E9-CC41-9242-6853D35274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t-PT"/>
              <a:t>Clique para editar os estilos do texto de Modelo Global</a:t>
            </a:r>
          </a:p>
        </p:txBody>
      </p:sp>
      <p:sp>
        <p:nvSpPr>
          <p:cNvPr id="5" name="Marcador de Posição da Data 4">
            <a:extLst>
              <a:ext uri="{FF2B5EF4-FFF2-40B4-BE49-F238E27FC236}">
                <a16:creationId xmlns:a16="http://schemas.microsoft.com/office/drawing/2014/main" id="{4C6CE924-AC75-9A47-BC36-22379CC8F960}"/>
              </a:ext>
            </a:extLst>
          </p:cNvPr>
          <p:cNvSpPr>
            <a:spLocks noGrp="1"/>
          </p:cNvSpPr>
          <p:nvPr>
            <p:ph type="dt" sz="half" idx="10"/>
          </p:nvPr>
        </p:nvSpPr>
        <p:spPr/>
        <p:txBody>
          <a:bodyPr/>
          <a:lstStyle/>
          <a:p>
            <a:fld id="{AEB75C2F-347F-2C4F-8850-17040C9742AF}" type="datetimeFigureOut">
              <a:rPr lang="pt-PT" smtClean="0"/>
              <a:t>09/11/21</a:t>
            </a:fld>
            <a:endParaRPr lang="pt-PT"/>
          </a:p>
        </p:txBody>
      </p:sp>
      <p:sp>
        <p:nvSpPr>
          <p:cNvPr id="6" name="Marcador de Posição do Rodapé 5">
            <a:extLst>
              <a:ext uri="{FF2B5EF4-FFF2-40B4-BE49-F238E27FC236}">
                <a16:creationId xmlns:a16="http://schemas.microsoft.com/office/drawing/2014/main" id="{C4654777-9164-1E4B-8B5F-3F7440DA11EB}"/>
              </a:ext>
            </a:extLst>
          </p:cNvPr>
          <p:cNvSpPr>
            <a:spLocks noGrp="1"/>
          </p:cNvSpPr>
          <p:nvPr>
            <p:ph type="ftr" sz="quarter" idx="11"/>
          </p:nvPr>
        </p:nvSpPr>
        <p:spPr/>
        <p:txBody>
          <a:bodyPr/>
          <a:lstStyle/>
          <a:p>
            <a:endParaRPr lang="pt-PT"/>
          </a:p>
        </p:txBody>
      </p:sp>
      <p:sp>
        <p:nvSpPr>
          <p:cNvPr id="7" name="Marcador de Posição do Número do Diapositivo 6">
            <a:extLst>
              <a:ext uri="{FF2B5EF4-FFF2-40B4-BE49-F238E27FC236}">
                <a16:creationId xmlns:a16="http://schemas.microsoft.com/office/drawing/2014/main" id="{8DF3CACB-5099-344B-99FF-D388010E7EE1}"/>
              </a:ext>
            </a:extLst>
          </p:cNvPr>
          <p:cNvSpPr>
            <a:spLocks noGrp="1"/>
          </p:cNvSpPr>
          <p:nvPr>
            <p:ph type="sldNum" sz="quarter" idx="12"/>
          </p:nvPr>
        </p:nvSpPr>
        <p:spPr/>
        <p:txBody>
          <a:bodyPr/>
          <a:lstStyle/>
          <a:p>
            <a:fld id="{30C0FFAC-929D-A34B-A75E-79FA71313D05}" type="slidenum">
              <a:rPr lang="pt-PT" smtClean="0"/>
              <a:t>‹nº›</a:t>
            </a:fld>
            <a:endParaRPr lang="pt-PT"/>
          </a:p>
        </p:txBody>
      </p:sp>
    </p:spTree>
    <p:extLst>
      <p:ext uri="{BB962C8B-B14F-4D97-AF65-F5344CB8AC3E}">
        <p14:creationId xmlns:p14="http://schemas.microsoft.com/office/powerpoint/2010/main" val="24331317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m com Legenda">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5D579D7B-6033-A54C-8848-236797E1568E}"/>
              </a:ext>
            </a:extLst>
          </p:cNvPr>
          <p:cNvSpPr>
            <a:spLocks noGrp="1"/>
          </p:cNvSpPr>
          <p:nvPr>
            <p:ph type="title"/>
          </p:nvPr>
        </p:nvSpPr>
        <p:spPr>
          <a:xfrm>
            <a:off x="839788" y="457200"/>
            <a:ext cx="3932237" cy="1600200"/>
          </a:xfrm>
        </p:spPr>
        <p:txBody>
          <a:bodyPr anchor="b"/>
          <a:lstStyle>
            <a:lvl1pPr>
              <a:defRPr sz="3200"/>
            </a:lvl1pPr>
          </a:lstStyle>
          <a:p>
            <a:r>
              <a:rPr lang="pt-PT"/>
              <a:t>Clique para editar o estilo de título do Modelo Global</a:t>
            </a:r>
          </a:p>
        </p:txBody>
      </p:sp>
      <p:sp>
        <p:nvSpPr>
          <p:cNvPr id="3" name="Marcador de Posição da Imagem 2">
            <a:extLst>
              <a:ext uri="{FF2B5EF4-FFF2-40B4-BE49-F238E27FC236}">
                <a16:creationId xmlns:a16="http://schemas.microsoft.com/office/drawing/2014/main" id="{BB51C05C-DE60-B64B-B5E2-501D4BFAA36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pt-PT"/>
          </a:p>
        </p:txBody>
      </p:sp>
      <p:sp>
        <p:nvSpPr>
          <p:cNvPr id="4" name="Marcador de Posição do Texto 3">
            <a:extLst>
              <a:ext uri="{FF2B5EF4-FFF2-40B4-BE49-F238E27FC236}">
                <a16:creationId xmlns:a16="http://schemas.microsoft.com/office/drawing/2014/main" id="{86326FA0-2BA9-D54C-9DA5-7C501CD7E3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t-PT"/>
              <a:t>Clique para editar os estilos do texto de Modelo Global</a:t>
            </a:r>
          </a:p>
        </p:txBody>
      </p:sp>
      <p:sp>
        <p:nvSpPr>
          <p:cNvPr id="5" name="Marcador de Posição da Data 4">
            <a:extLst>
              <a:ext uri="{FF2B5EF4-FFF2-40B4-BE49-F238E27FC236}">
                <a16:creationId xmlns:a16="http://schemas.microsoft.com/office/drawing/2014/main" id="{F147E3CC-9A0C-1145-91D0-8B0F347CE6CE}"/>
              </a:ext>
            </a:extLst>
          </p:cNvPr>
          <p:cNvSpPr>
            <a:spLocks noGrp="1"/>
          </p:cNvSpPr>
          <p:nvPr>
            <p:ph type="dt" sz="half" idx="10"/>
          </p:nvPr>
        </p:nvSpPr>
        <p:spPr/>
        <p:txBody>
          <a:bodyPr/>
          <a:lstStyle/>
          <a:p>
            <a:fld id="{AEB75C2F-347F-2C4F-8850-17040C9742AF}" type="datetimeFigureOut">
              <a:rPr lang="pt-PT" smtClean="0"/>
              <a:t>09/11/21</a:t>
            </a:fld>
            <a:endParaRPr lang="pt-PT"/>
          </a:p>
        </p:txBody>
      </p:sp>
      <p:sp>
        <p:nvSpPr>
          <p:cNvPr id="6" name="Marcador de Posição do Rodapé 5">
            <a:extLst>
              <a:ext uri="{FF2B5EF4-FFF2-40B4-BE49-F238E27FC236}">
                <a16:creationId xmlns:a16="http://schemas.microsoft.com/office/drawing/2014/main" id="{18852C9F-9972-6448-9CDD-D247C9D7E609}"/>
              </a:ext>
            </a:extLst>
          </p:cNvPr>
          <p:cNvSpPr>
            <a:spLocks noGrp="1"/>
          </p:cNvSpPr>
          <p:nvPr>
            <p:ph type="ftr" sz="quarter" idx="11"/>
          </p:nvPr>
        </p:nvSpPr>
        <p:spPr/>
        <p:txBody>
          <a:bodyPr/>
          <a:lstStyle/>
          <a:p>
            <a:endParaRPr lang="pt-PT"/>
          </a:p>
        </p:txBody>
      </p:sp>
      <p:sp>
        <p:nvSpPr>
          <p:cNvPr id="7" name="Marcador de Posição do Número do Diapositivo 6">
            <a:extLst>
              <a:ext uri="{FF2B5EF4-FFF2-40B4-BE49-F238E27FC236}">
                <a16:creationId xmlns:a16="http://schemas.microsoft.com/office/drawing/2014/main" id="{B94530DF-AE35-5349-AD84-CFF8CE0E205D}"/>
              </a:ext>
            </a:extLst>
          </p:cNvPr>
          <p:cNvSpPr>
            <a:spLocks noGrp="1"/>
          </p:cNvSpPr>
          <p:nvPr>
            <p:ph type="sldNum" sz="quarter" idx="12"/>
          </p:nvPr>
        </p:nvSpPr>
        <p:spPr/>
        <p:txBody>
          <a:bodyPr/>
          <a:lstStyle/>
          <a:p>
            <a:fld id="{30C0FFAC-929D-A34B-A75E-79FA71313D05}" type="slidenum">
              <a:rPr lang="pt-PT" smtClean="0"/>
              <a:t>‹nº›</a:t>
            </a:fld>
            <a:endParaRPr lang="pt-PT"/>
          </a:p>
        </p:txBody>
      </p:sp>
    </p:spTree>
    <p:extLst>
      <p:ext uri="{BB962C8B-B14F-4D97-AF65-F5344CB8AC3E}">
        <p14:creationId xmlns:p14="http://schemas.microsoft.com/office/powerpoint/2010/main" val="30189440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e Texto Vertical">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769CA447-ECA5-474F-969F-E41D15BDB20D}"/>
              </a:ext>
            </a:extLst>
          </p:cNvPr>
          <p:cNvSpPr>
            <a:spLocks noGrp="1"/>
          </p:cNvSpPr>
          <p:nvPr>
            <p:ph type="title"/>
          </p:nvPr>
        </p:nvSpPr>
        <p:spPr/>
        <p:txBody>
          <a:bodyPr/>
          <a:lstStyle/>
          <a:p>
            <a:r>
              <a:rPr lang="pt-PT"/>
              <a:t>Clique para editar o estilo de título do Modelo Global</a:t>
            </a:r>
          </a:p>
        </p:txBody>
      </p:sp>
      <p:sp>
        <p:nvSpPr>
          <p:cNvPr id="3" name="Marcador de Posição de Texto Vertical 2">
            <a:extLst>
              <a:ext uri="{FF2B5EF4-FFF2-40B4-BE49-F238E27FC236}">
                <a16:creationId xmlns:a16="http://schemas.microsoft.com/office/drawing/2014/main" id="{F3632D76-DED1-C54F-AF57-2B8A189FAC21}"/>
              </a:ext>
            </a:extLst>
          </p:cNvPr>
          <p:cNvSpPr>
            <a:spLocks noGrp="1"/>
          </p:cNvSpPr>
          <p:nvPr>
            <p:ph type="body" orient="vert" idx="1"/>
          </p:nvPr>
        </p:nvSpPr>
        <p:spPr/>
        <p:txBody>
          <a:bodyPr vert="eaVert"/>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p>
        </p:txBody>
      </p:sp>
      <p:sp>
        <p:nvSpPr>
          <p:cNvPr id="4" name="Marcador de Posição da Data 3">
            <a:extLst>
              <a:ext uri="{FF2B5EF4-FFF2-40B4-BE49-F238E27FC236}">
                <a16:creationId xmlns:a16="http://schemas.microsoft.com/office/drawing/2014/main" id="{7DEC641E-9D60-AF4F-9F82-DDE65F778A30}"/>
              </a:ext>
            </a:extLst>
          </p:cNvPr>
          <p:cNvSpPr>
            <a:spLocks noGrp="1"/>
          </p:cNvSpPr>
          <p:nvPr>
            <p:ph type="dt" sz="half" idx="10"/>
          </p:nvPr>
        </p:nvSpPr>
        <p:spPr/>
        <p:txBody>
          <a:bodyPr/>
          <a:lstStyle/>
          <a:p>
            <a:fld id="{AEB75C2F-347F-2C4F-8850-17040C9742AF}" type="datetimeFigureOut">
              <a:rPr lang="pt-PT" smtClean="0"/>
              <a:t>09/11/21</a:t>
            </a:fld>
            <a:endParaRPr lang="pt-PT"/>
          </a:p>
        </p:txBody>
      </p:sp>
      <p:sp>
        <p:nvSpPr>
          <p:cNvPr id="5" name="Marcador de Posição do Rodapé 4">
            <a:extLst>
              <a:ext uri="{FF2B5EF4-FFF2-40B4-BE49-F238E27FC236}">
                <a16:creationId xmlns:a16="http://schemas.microsoft.com/office/drawing/2014/main" id="{2E8171F9-2648-6549-9E04-FDC79B2925A0}"/>
              </a:ext>
            </a:extLst>
          </p:cNvPr>
          <p:cNvSpPr>
            <a:spLocks noGrp="1"/>
          </p:cNvSpPr>
          <p:nvPr>
            <p:ph type="ftr" sz="quarter" idx="11"/>
          </p:nvPr>
        </p:nvSpPr>
        <p:spPr/>
        <p:txBody>
          <a:bodyPr/>
          <a:lstStyle/>
          <a:p>
            <a:endParaRPr lang="pt-PT"/>
          </a:p>
        </p:txBody>
      </p:sp>
      <p:sp>
        <p:nvSpPr>
          <p:cNvPr id="6" name="Marcador de Posição do Número do Diapositivo 5">
            <a:extLst>
              <a:ext uri="{FF2B5EF4-FFF2-40B4-BE49-F238E27FC236}">
                <a16:creationId xmlns:a16="http://schemas.microsoft.com/office/drawing/2014/main" id="{35F70D23-A786-104C-987A-B8C9EB0BFE16}"/>
              </a:ext>
            </a:extLst>
          </p:cNvPr>
          <p:cNvSpPr>
            <a:spLocks noGrp="1"/>
          </p:cNvSpPr>
          <p:nvPr>
            <p:ph type="sldNum" sz="quarter" idx="12"/>
          </p:nvPr>
        </p:nvSpPr>
        <p:spPr/>
        <p:txBody>
          <a:bodyPr/>
          <a:lstStyle/>
          <a:p>
            <a:fld id="{30C0FFAC-929D-A34B-A75E-79FA71313D05}" type="slidenum">
              <a:rPr lang="pt-PT" smtClean="0"/>
              <a:t>‹nº›</a:t>
            </a:fld>
            <a:endParaRPr lang="pt-PT"/>
          </a:p>
        </p:txBody>
      </p:sp>
    </p:spTree>
    <p:extLst>
      <p:ext uri="{BB962C8B-B14F-4D97-AF65-F5344CB8AC3E}">
        <p14:creationId xmlns:p14="http://schemas.microsoft.com/office/powerpoint/2010/main" val="9971461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e Texto">
    <p:spTree>
      <p:nvGrpSpPr>
        <p:cNvPr id="1" name=""/>
        <p:cNvGrpSpPr/>
        <p:nvPr/>
      </p:nvGrpSpPr>
      <p:grpSpPr>
        <a:xfrm>
          <a:off x="0" y="0"/>
          <a:ext cx="0" cy="0"/>
          <a:chOff x="0" y="0"/>
          <a:chExt cx="0" cy="0"/>
        </a:xfrm>
      </p:grpSpPr>
      <p:sp>
        <p:nvSpPr>
          <p:cNvPr id="2" name="Título Vertical 1">
            <a:extLst>
              <a:ext uri="{FF2B5EF4-FFF2-40B4-BE49-F238E27FC236}">
                <a16:creationId xmlns:a16="http://schemas.microsoft.com/office/drawing/2014/main" id="{0BD6491F-85B3-8B4E-AA76-F65E5866F570}"/>
              </a:ext>
            </a:extLst>
          </p:cNvPr>
          <p:cNvSpPr>
            <a:spLocks noGrp="1"/>
          </p:cNvSpPr>
          <p:nvPr>
            <p:ph type="title" orient="vert"/>
          </p:nvPr>
        </p:nvSpPr>
        <p:spPr>
          <a:xfrm>
            <a:off x="8724900" y="365125"/>
            <a:ext cx="2628900" cy="5811838"/>
          </a:xfrm>
        </p:spPr>
        <p:txBody>
          <a:bodyPr vert="eaVert"/>
          <a:lstStyle/>
          <a:p>
            <a:r>
              <a:rPr lang="pt-PT"/>
              <a:t>Clique para editar o estilo de título do Modelo Global</a:t>
            </a:r>
          </a:p>
        </p:txBody>
      </p:sp>
      <p:sp>
        <p:nvSpPr>
          <p:cNvPr id="3" name="Marcador de Posição de Texto Vertical 2">
            <a:extLst>
              <a:ext uri="{FF2B5EF4-FFF2-40B4-BE49-F238E27FC236}">
                <a16:creationId xmlns:a16="http://schemas.microsoft.com/office/drawing/2014/main" id="{F16EFCBA-D7A4-6147-8F81-D4BBE2C8FD7C}"/>
              </a:ext>
            </a:extLst>
          </p:cNvPr>
          <p:cNvSpPr>
            <a:spLocks noGrp="1"/>
          </p:cNvSpPr>
          <p:nvPr>
            <p:ph type="body" orient="vert" idx="1"/>
          </p:nvPr>
        </p:nvSpPr>
        <p:spPr>
          <a:xfrm>
            <a:off x="838200" y="365125"/>
            <a:ext cx="7734300" cy="5811838"/>
          </a:xfrm>
        </p:spPr>
        <p:txBody>
          <a:bodyPr vert="eaVert"/>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p>
        </p:txBody>
      </p:sp>
      <p:sp>
        <p:nvSpPr>
          <p:cNvPr id="4" name="Marcador de Posição da Data 3">
            <a:extLst>
              <a:ext uri="{FF2B5EF4-FFF2-40B4-BE49-F238E27FC236}">
                <a16:creationId xmlns:a16="http://schemas.microsoft.com/office/drawing/2014/main" id="{EDAB1F10-93ED-3A4B-8D55-025C015C7F05}"/>
              </a:ext>
            </a:extLst>
          </p:cNvPr>
          <p:cNvSpPr>
            <a:spLocks noGrp="1"/>
          </p:cNvSpPr>
          <p:nvPr>
            <p:ph type="dt" sz="half" idx="10"/>
          </p:nvPr>
        </p:nvSpPr>
        <p:spPr/>
        <p:txBody>
          <a:bodyPr/>
          <a:lstStyle/>
          <a:p>
            <a:fld id="{AEB75C2F-347F-2C4F-8850-17040C9742AF}" type="datetimeFigureOut">
              <a:rPr lang="pt-PT" smtClean="0"/>
              <a:t>09/11/21</a:t>
            </a:fld>
            <a:endParaRPr lang="pt-PT"/>
          </a:p>
        </p:txBody>
      </p:sp>
      <p:sp>
        <p:nvSpPr>
          <p:cNvPr id="5" name="Marcador de Posição do Rodapé 4">
            <a:extLst>
              <a:ext uri="{FF2B5EF4-FFF2-40B4-BE49-F238E27FC236}">
                <a16:creationId xmlns:a16="http://schemas.microsoft.com/office/drawing/2014/main" id="{F548D682-3545-3B49-9DEC-D781A7B57F7E}"/>
              </a:ext>
            </a:extLst>
          </p:cNvPr>
          <p:cNvSpPr>
            <a:spLocks noGrp="1"/>
          </p:cNvSpPr>
          <p:nvPr>
            <p:ph type="ftr" sz="quarter" idx="11"/>
          </p:nvPr>
        </p:nvSpPr>
        <p:spPr/>
        <p:txBody>
          <a:bodyPr/>
          <a:lstStyle/>
          <a:p>
            <a:endParaRPr lang="pt-PT"/>
          </a:p>
        </p:txBody>
      </p:sp>
      <p:sp>
        <p:nvSpPr>
          <p:cNvPr id="6" name="Marcador de Posição do Número do Diapositivo 5">
            <a:extLst>
              <a:ext uri="{FF2B5EF4-FFF2-40B4-BE49-F238E27FC236}">
                <a16:creationId xmlns:a16="http://schemas.microsoft.com/office/drawing/2014/main" id="{A9FE74E6-A39E-B649-9B3D-C89B92770E62}"/>
              </a:ext>
            </a:extLst>
          </p:cNvPr>
          <p:cNvSpPr>
            <a:spLocks noGrp="1"/>
          </p:cNvSpPr>
          <p:nvPr>
            <p:ph type="sldNum" sz="quarter" idx="12"/>
          </p:nvPr>
        </p:nvSpPr>
        <p:spPr/>
        <p:txBody>
          <a:bodyPr/>
          <a:lstStyle/>
          <a:p>
            <a:fld id="{30C0FFAC-929D-A34B-A75E-79FA71313D05}" type="slidenum">
              <a:rPr lang="pt-PT" smtClean="0"/>
              <a:t>‹nº›</a:t>
            </a:fld>
            <a:endParaRPr lang="pt-PT"/>
          </a:p>
        </p:txBody>
      </p:sp>
    </p:spTree>
    <p:extLst>
      <p:ext uri="{BB962C8B-B14F-4D97-AF65-F5344CB8AC3E}">
        <p14:creationId xmlns:p14="http://schemas.microsoft.com/office/powerpoint/2010/main" val="24917305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Posição do Título 1">
            <a:extLst>
              <a:ext uri="{FF2B5EF4-FFF2-40B4-BE49-F238E27FC236}">
                <a16:creationId xmlns:a16="http://schemas.microsoft.com/office/drawing/2014/main" id="{01809570-BACD-A240-B67E-AC4497AFD27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pt-PT"/>
              <a:t>Clique para editar o estilo de título do Modelo Global</a:t>
            </a:r>
          </a:p>
        </p:txBody>
      </p:sp>
      <p:sp>
        <p:nvSpPr>
          <p:cNvPr id="3" name="Marcador de Posição do Texto 2">
            <a:extLst>
              <a:ext uri="{FF2B5EF4-FFF2-40B4-BE49-F238E27FC236}">
                <a16:creationId xmlns:a16="http://schemas.microsoft.com/office/drawing/2014/main" id="{11902295-C2E1-AE45-B4E8-CDCDB6F3C0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p>
        </p:txBody>
      </p:sp>
      <p:sp>
        <p:nvSpPr>
          <p:cNvPr id="4" name="Marcador de Posição da Data 3">
            <a:extLst>
              <a:ext uri="{FF2B5EF4-FFF2-40B4-BE49-F238E27FC236}">
                <a16:creationId xmlns:a16="http://schemas.microsoft.com/office/drawing/2014/main" id="{0B79042F-AE7A-CB47-A58A-C1BF6026DC0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EB75C2F-347F-2C4F-8850-17040C9742AF}" type="datetimeFigureOut">
              <a:rPr lang="pt-PT" smtClean="0"/>
              <a:t>09/11/21</a:t>
            </a:fld>
            <a:endParaRPr lang="pt-PT"/>
          </a:p>
        </p:txBody>
      </p:sp>
      <p:sp>
        <p:nvSpPr>
          <p:cNvPr id="5" name="Marcador de Posição do Rodapé 4">
            <a:extLst>
              <a:ext uri="{FF2B5EF4-FFF2-40B4-BE49-F238E27FC236}">
                <a16:creationId xmlns:a16="http://schemas.microsoft.com/office/drawing/2014/main" id="{547553B3-9392-6A42-88EA-CBB12A6DCD3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pt-PT"/>
          </a:p>
        </p:txBody>
      </p:sp>
      <p:sp>
        <p:nvSpPr>
          <p:cNvPr id="6" name="Marcador de Posição do Número do Diapositivo 5">
            <a:extLst>
              <a:ext uri="{FF2B5EF4-FFF2-40B4-BE49-F238E27FC236}">
                <a16:creationId xmlns:a16="http://schemas.microsoft.com/office/drawing/2014/main" id="{89A266C0-3EBB-174D-9BF7-1A534FDE0B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0C0FFAC-929D-A34B-A75E-79FA71313D05}" type="slidenum">
              <a:rPr lang="pt-PT" smtClean="0"/>
              <a:t>‹nº›</a:t>
            </a:fld>
            <a:endParaRPr lang="pt-PT"/>
          </a:p>
        </p:txBody>
      </p:sp>
    </p:spTree>
    <p:extLst>
      <p:ext uri="{BB962C8B-B14F-4D97-AF65-F5344CB8AC3E}">
        <p14:creationId xmlns:p14="http://schemas.microsoft.com/office/powerpoint/2010/main" val="29278228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pt-P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8" Type="http://schemas.openxmlformats.org/officeDocument/2006/relationships/image" Target="../media/image4.png"/><Relationship Id="rId3" Type="http://schemas.microsoft.com/office/2007/relationships/media" Target="../media/media2.mp3"/><Relationship Id="rId7" Type="http://schemas.openxmlformats.org/officeDocument/2006/relationships/image" Target="../media/image3.jpeg"/><Relationship Id="rId2" Type="http://schemas.microsoft.com/office/2007/relationships/media" Target="../media/media1.mp3"/><Relationship Id="rId1" Type="http://schemas.openxmlformats.org/officeDocument/2006/relationships/audio" Target="NULL" TargetMode="External"/><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4.png"/><Relationship Id="rId3" Type="http://schemas.microsoft.com/office/2007/relationships/media" Target="../media/media2.mp3"/><Relationship Id="rId7" Type="http://schemas.openxmlformats.org/officeDocument/2006/relationships/hyperlink" Target="https://www.consilium.europa.eu/pt/press/press-releases/2020/12/17/european-year-of-rail-2021-council-seals-designation/" TargetMode="External"/><Relationship Id="rId2" Type="http://schemas.microsoft.com/office/2007/relationships/media" Target="../media/media1.mp3"/><Relationship Id="rId1" Type="http://schemas.openxmlformats.org/officeDocument/2006/relationships/audio" Target="NULL" TargetMode="External"/><Relationship Id="rId6" Type="http://schemas.openxmlformats.org/officeDocument/2006/relationships/hyperlink" Target="https://www.europarl.europa.eu/news/en/press-room/20201211IPR93648/promoting-sustainable-mobility-parliament-names-2021-as-european-year-of-rail" TargetMode="External"/><Relationship Id="rId5" Type="http://schemas.openxmlformats.org/officeDocument/2006/relationships/hyperlink" Target="https://ec.europa.eu/info/files/commission-proposal-regulation-european-climate-law_en" TargetMode="External"/><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6" Type="http://schemas.openxmlformats.org/officeDocument/2006/relationships/image" Target="../media/image4.png"/><Relationship Id="rId5" Type="http://schemas.openxmlformats.org/officeDocument/2006/relationships/image" Target="../media/image5.jpeg"/><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6" Type="http://schemas.openxmlformats.org/officeDocument/2006/relationships/image" Target="../media/image4.png"/><Relationship Id="rId5" Type="http://schemas.openxmlformats.org/officeDocument/2006/relationships/hyperlink" Target="https://ec.europa.eu/info/strategy/priorities-2019-2024/european-green-deal/actions-being-taken-eu/just-transition-mechanism_en" TargetMode="External"/><Relationship Id="rId4"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6" Type="http://schemas.openxmlformats.org/officeDocument/2006/relationships/image" Target="../media/image4.png"/><Relationship Id="rId5" Type="http://schemas.openxmlformats.org/officeDocument/2006/relationships/hyperlink" Target="https://ec.europa.eu/transport/modes/rail/packages/2013_en" TargetMode="External"/><Relationship Id="rId4"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microsoft.com/office/2007/relationships/media" Target="../media/media2.mp3"/><Relationship Id="rId7" Type="http://schemas.openxmlformats.org/officeDocument/2006/relationships/image" Target="../media/image4.png"/><Relationship Id="rId2" Type="http://schemas.microsoft.com/office/2007/relationships/media" Target="../media/media1.mp3"/><Relationship Id="rId1" Type="http://schemas.openxmlformats.org/officeDocument/2006/relationships/audio" Target="NULL" TargetMode="External"/><Relationship Id="rId6" Type="http://schemas.openxmlformats.org/officeDocument/2006/relationships/hyperlink" Target="https://ec.europa.eu/transport/themes/mobilitystrategy_en" TargetMode="External"/><Relationship Id="rId5" Type="http://schemas.openxmlformats.org/officeDocument/2006/relationships/hyperlink" Target="https://europa.eu/year-of-rail" TargetMode="External"/><Relationship Id="rId4"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6" Type="http://schemas.openxmlformats.org/officeDocument/2006/relationships/image" Target="../media/image4.png"/><Relationship Id="rId5" Type="http://schemas.openxmlformats.org/officeDocument/2006/relationships/hyperlink" Target="https://europa.eu/european-union/about-eu/european-years_pt" TargetMode="External"/><Relationship Id="rId4"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microsoft.com/office/2007/relationships/media" Target="../media/media2.mp3"/><Relationship Id="rId7" Type="http://schemas.openxmlformats.org/officeDocument/2006/relationships/image" Target="../media/image4.png"/><Relationship Id="rId2" Type="http://schemas.microsoft.com/office/2007/relationships/media" Target="../media/media1.mp3"/><Relationship Id="rId1" Type="http://schemas.openxmlformats.org/officeDocument/2006/relationships/audio" Target="NULL" TargetMode="External"/><Relationship Id="rId6" Type="http://schemas.openxmlformats.org/officeDocument/2006/relationships/hyperlink" Target="https://www.era.europa.eu/" TargetMode="External"/><Relationship Id="rId5" Type="http://schemas.openxmlformats.org/officeDocument/2006/relationships/hyperlink" Target="https://ec.europa.eu/transport/modes/rail/packages/2013_en" TargetMode="External"/><Relationship Id="rId4"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6" Type="http://schemas.openxmlformats.org/officeDocument/2006/relationships/image" Target="../media/image4.png"/><Relationship Id="rId5" Type="http://schemas.openxmlformats.org/officeDocument/2006/relationships/image" Target="../media/image6.jpeg"/><Relationship Id="rId4"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6" Type="http://schemas.openxmlformats.org/officeDocument/2006/relationships/image" Target="../media/image4.png"/><Relationship Id="rId5" Type="http://schemas.openxmlformats.org/officeDocument/2006/relationships/image" Target="../media/image7.jpeg"/><Relationship Id="rId4"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8" Type="http://schemas.openxmlformats.org/officeDocument/2006/relationships/image" Target="../media/image4.png"/><Relationship Id="rId3" Type="http://schemas.microsoft.com/office/2007/relationships/media" Target="../media/media1.mp3"/><Relationship Id="rId7" Type="http://schemas.openxmlformats.org/officeDocument/2006/relationships/image" Target="../media/image8.emf"/><Relationship Id="rId2" Type="http://schemas.openxmlformats.org/officeDocument/2006/relationships/audio" Target="NULL" TargetMode="External"/><Relationship Id="rId1" Type="http://schemas.openxmlformats.org/officeDocument/2006/relationships/vmlDrawing" Target="../drawings/vmlDrawing1.vml"/><Relationship Id="rId6" Type="http://schemas.openxmlformats.org/officeDocument/2006/relationships/oleObject" Target="../embeddings/oleObject1.bin"/><Relationship Id="rId5" Type="http://schemas.openxmlformats.org/officeDocument/2006/relationships/notesSlide" Target="../notesSlides/notesSlide1.xml"/><Relationship Id="rId4"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slideLayout" Target="../slideLayouts/slideLayout2.xml"/><Relationship Id="rId7" Type="http://schemas.openxmlformats.org/officeDocument/2006/relationships/image" Target="../media/image11.jpeg"/><Relationship Id="rId2" Type="http://schemas.microsoft.com/office/2007/relationships/media" Target="../media/media1.mp3"/><Relationship Id="rId1" Type="http://schemas.openxmlformats.org/officeDocument/2006/relationships/audio" Target="NULL" TargetMode="External"/><Relationship Id="rId6" Type="http://schemas.openxmlformats.org/officeDocument/2006/relationships/image" Target="../media/image10.jpeg"/><Relationship Id="rId11" Type="http://schemas.openxmlformats.org/officeDocument/2006/relationships/image" Target="../media/image4.png"/><Relationship Id="rId5" Type="http://schemas.openxmlformats.org/officeDocument/2006/relationships/image" Target="../media/image9.jpeg"/><Relationship Id="rId10" Type="http://schemas.openxmlformats.org/officeDocument/2006/relationships/image" Target="../media/image14.jpeg"/><Relationship Id="rId4" Type="http://schemas.openxmlformats.org/officeDocument/2006/relationships/notesSlide" Target="../notesSlides/notesSlide2.xml"/><Relationship Id="rId9" Type="http://schemas.openxmlformats.org/officeDocument/2006/relationships/image" Target="../media/image13.jpeg"/></Relationships>
</file>

<file path=ppt/slides/_rels/slide37.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6" Type="http://schemas.openxmlformats.org/officeDocument/2006/relationships/image" Target="../media/image4.png"/><Relationship Id="rId5" Type="http://schemas.openxmlformats.org/officeDocument/2006/relationships/hyperlink" Target="https://ec.europa.eu/info/index_en" TargetMode="External"/><Relationship Id="rId4"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microsoft.com/office/2007/relationships/media" Target="../media/media2.mp3"/><Relationship Id="rId2" Type="http://schemas.microsoft.com/office/2007/relationships/media" Target="../media/media1.mp3"/><Relationship Id="rId1" Type="http://schemas.openxmlformats.org/officeDocument/2006/relationships/audio" Target="NULL" TargetMode="Externa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mp3"/><Relationship Id="rId1" Type="http://schemas.openxmlformats.org/officeDocument/2006/relationships/audio" Target="NULL" TargetMode="External"/><Relationship Id="rId4" Type="http://schemas.openxmlformats.org/officeDocument/2006/relationships/image" Target="../media/image4.png"/></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3.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normAutofit/>
          </a:bodyPr>
          <a:lstStyle/>
          <a:p>
            <a:pPr algn="ctr"/>
            <a:r>
              <a:rPr lang="pt-PT" sz="6000" b="1" dirty="0"/>
              <a:t>Ano Letivo 2020 / 2021</a:t>
            </a:r>
          </a:p>
        </p:txBody>
      </p:sp>
    </p:spTree>
    <p:extLst>
      <p:ext uri="{BB962C8B-B14F-4D97-AF65-F5344CB8AC3E}">
        <p14:creationId xmlns:p14="http://schemas.microsoft.com/office/powerpoint/2010/main" val="23283738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00207" y="1152395"/>
            <a:ext cx="11812045" cy="2555309"/>
          </a:xfrm>
        </p:spPr>
        <p:txBody>
          <a:bodyPr>
            <a:normAutofit fontScale="90000"/>
          </a:bodyPr>
          <a:lstStyle/>
          <a:p>
            <a:br>
              <a:rPr lang="pt-PT" dirty="0"/>
            </a:br>
            <a:br>
              <a:rPr lang="pt-PT" dirty="0"/>
            </a:br>
            <a:br>
              <a:rPr lang="pt-PT" dirty="0"/>
            </a:br>
            <a:br>
              <a:rPr lang="pt-PT" dirty="0"/>
            </a:br>
            <a:br>
              <a:rPr lang="pt-PT" dirty="0"/>
            </a:br>
            <a:br>
              <a:rPr lang="pt-PT" dirty="0"/>
            </a:br>
            <a:br>
              <a:rPr lang="pt-PT" dirty="0"/>
            </a:br>
            <a:br>
              <a:rPr lang="pt-PT" dirty="0"/>
            </a:br>
            <a:br>
              <a:rPr lang="pt-PT" dirty="0"/>
            </a:br>
            <a:r>
              <a:rPr lang="pt-PT" sz="2700" b="1" dirty="0"/>
              <a:t>Principais Atividades </a:t>
            </a:r>
            <a:br>
              <a:rPr lang="pt-PT" sz="2700" b="1" dirty="0"/>
            </a:br>
            <a:br>
              <a:rPr lang="pt-PT" sz="2700" b="1" dirty="0"/>
            </a:br>
            <a:r>
              <a:rPr lang="pt-PT" sz="2700" b="1" dirty="0"/>
              <a:t>-- participação nas sessões semanais, via Zoom, na disciplina do Clube, no </a:t>
            </a:r>
            <a:r>
              <a:rPr lang="pt-PT" sz="2700" b="1" dirty="0" err="1"/>
              <a:t>moodle</a:t>
            </a:r>
            <a:r>
              <a:rPr lang="pt-PT" sz="2700" b="1" dirty="0"/>
              <a:t> do Agrupamento, para coordenação de trabalhos; </a:t>
            </a:r>
            <a:br>
              <a:rPr lang="pt-PT" sz="2700" b="1" dirty="0"/>
            </a:br>
            <a:br>
              <a:rPr lang="pt-PT" sz="2700" b="1" dirty="0"/>
            </a:br>
            <a:r>
              <a:rPr lang="pt-PT" dirty="0"/>
              <a:t>- </a:t>
            </a:r>
            <a:r>
              <a:rPr lang="pt-PT" sz="2700" b="1" dirty="0"/>
              <a:t>recolha de Informação, na internet, sobre a temática Pacto</a:t>
            </a:r>
            <a:r>
              <a:rPr lang="pt-PT" sz="2700" b="1" dirty="0">
                <a:solidFill>
                  <a:schemeClr val="accent6">
                    <a:lumMod val="75000"/>
                  </a:schemeClr>
                </a:solidFill>
              </a:rPr>
              <a:t> Ecológico Europeu ‐ O Transporte Ferroviário  promove a mobilidade sustentável”</a:t>
            </a:r>
            <a:r>
              <a:rPr lang="pt-PT" sz="2700" b="1" dirty="0"/>
              <a:t>; </a:t>
            </a:r>
            <a:br>
              <a:rPr lang="pt-PT" sz="2700" b="1" dirty="0"/>
            </a:br>
            <a:br>
              <a:rPr lang="pt-PT" sz="2700" b="1" dirty="0"/>
            </a:br>
            <a:r>
              <a:rPr lang="pt-PT" sz="2700" b="1" dirty="0"/>
              <a:t>- seleção, tratamento e redação, em </a:t>
            </a:r>
            <a:r>
              <a:rPr lang="pt-PT" sz="2700" b="1" dirty="0" err="1"/>
              <a:t>word</a:t>
            </a:r>
            <a:r>
              <a:rPr lang="pt-PT" sz="2700" b="1" dirty="0"/>
              <a:t>, dos elementos recolhidos; </a:t>
            </a:r>
            <a:br>
              <a:rPr lang="pt-PT" sz="2700" b="1" dirty="0"/>
            </a:br>
            <a:br>
              <a:rPr lang="pt-PT" sz="2700" b="1" dirty="0"/>
            </a:br>
            <a:r>
              <a:rPr lang="pt-PT" sz="2700" b="1" dirty="0"/>
              <a:t>- elaboração de </a:t>
            </a:r>
            <a:r>
              <a:rPr lang="pt-PT" sz="2700" b="1" dirty="0" err="1"/>
              <a:t>powerpoint</a:t>
            </a:r>
            <a:r>
              <a:rPr lang="pt-PT" sz="2700" b="1" dirty="0"/>
              <a:t>; </a:t>
            </a:r>
            <a:br>
              <a:rPr lang="pt-PT" sz="2700" b="1" dirty="0"/>
            </a:br>
            <a:br>
              <a:rPr lang="pt-PT" sz="2700" b="1" dirty="0"/>
            </a:br>
            <a:r>
              <a:rPr lang="pt-PT" sz="2700" b="1" dirty="0"/>
              <a:t>- elaboração de vídeo final relativo à temática proposta para este ano letivo; </a:t>
            </a:r>
            <a:br>
              <a:rPr lang="pt-PT" sz="2700" b="1" dirty="0"/>
            </a:br>
            <a:br>
              <a:rPr lang="pt-PT" sz="2700" b="1" dirty="0"/>
            </a:br>
            <a:r>
              <a:rPr lang="pt-PT" sz="2700" b="1" dirty="0"/>
              <a:t>- preparação da “Semana da Europa” e montagem da exposição na entrada da Biblioteca.</a:t>
            </a:r>
            <a:br>
              <a:rPr lang="pt-PT" sz="2700" b="1" dirty="0"/>
            </a:br>
            <a:r>
              <a:rPr lang="pt-PT" sz="3600" b="1" dirty="0"/>
              <a:t> </a:t>
            </a:r>
            <a:br>
              <a:rPr lang="pt-PT" sz="3600" b="1" dirty="0"/>
            </a:br>
            <a:r>
              <a:rPr lang="pt-PT" sz="3600" b="1" dirty="0"/>
              <a:t> </a:t>
            </a:r>
            <a:br>
              <a:rPr lang="pt-PT" sz="3600" dirty="0"/>
            </a:br>
            <a:br>
              <a:rPr lang="pt-PT" sz="3600" dirty="0"/>
            </a:br>
            <a:br>
              <a:rPr lang="pt-PT" sz="3600" dirty="0"/>
            </a:br>
            <a:endParaRPr lang="pt-PT" sz="3600" dirty="0"/>
          </a:p>
        </p:txBody>
      </p:sp>
    </p:spTree>
    <p:extLst>
      <p:ext uri="{BB962C8B-B14F-4D97-AF65-F5344CB8AC3E}">
        <p14:creationId xmlns:p14="http://schemas.microsoft.com/office/powerpoint/2010/main" val="22956587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m 3">
            <a:extLst>
              <a:ext uri="{FF2B5EF4-FFF2-40B4-BE49-F238E27FC236}">
                <a16:creationId xmlns:a16="http://schemas.microsoft.com/office/drawing/2014/main" id="{B9B818C4-EA52-064D-B811-B679DCC02D34}"/>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741406" y="353267"/>
            <a:ext cx="2535306" cy="375920"/>
          </a:xfrm>
          <a:prstGeom prst="rect">
            <a:avLst/>
          </a:prstGeom>
          <a:solidFill>
            <a:srgbClr val="FFFFFF"/>
          </a:solidFill>
          <a:ln>
            <a:noFill/>
          </a:ln>
        </p:spPr>
      </p:pic>
      <p:pic>
        <p:nvPicPr>
          <p:cNvPr id="5" name="Imagem 4" descr="Nova imagem (1)">
            <a:extLst>
              <a:ext uri="{FF2B5EF4-FFF2-40B4-BE49-F238E27FC236}">
                <a16:creationId xmlns:a16="http://schemas.microsoft.com/office/drawing/2014/main" id="{4A5C3758-71F6-2F4A-90AA-E5113329E5D4}"/>
              </a:ext>
            </a:extLst>
          </p:cNvPr>
          <p:cNvPicPr/>
          <p:nvPr/>
        </p:nvPicPr>
        <p:blipFill>
          <a:blip r:embed="rId6">
            <a:extLst>
              <a:ext uri="{28A0092B-C50C-407E-A947-70E740481C1C}">
                <a14:useLocalDpi xmlns:a14="http://schemas.microsoft.com/office/drawing/2010/main" val="0"/>
              </a:ext>
            </a:extLst>
          </a:blip>
          <a:srcRect/>
          <a:stretch>
            <a:fillRect/>
          </a:stretch>
        </p:blipFill>
        <p:spPr bwMode="auto">
          <a:xfrm>
            <a:off x="8754652" y="396515"/>
            <a:ext cx="1936115" cy="462280"/>
          </a:xfrm>
          <a:prstGeom prst="rect">
            <a:avLst/>
          </a:prstGeom>
          <a:noFill/>
          <a:ln>
            <a:noFill/>
          </a:ln>
        </p:spPr>
      </p:pic>
      <p:pic>
        <p:nvPicPr>
          <p:cNvPr id="6" name="Imagem 5">
            <a:extLst>
              <a:ext uri="{FF2B5EF4-FFF2-40B4-BE49-F238E27FC236}">
                <a16:creationId xmlns:a16="http://schemas.microsoft.com/office/drawing/2014/main" id="{C2521559-26DF-7C40-B7B8-604F46DF6B55}"/>
              </a:ext>
            </a:extLst>
          </p:cNvPr>
          <p:cNvPicPr/>
          <p:nvPr/>
        </p:nvPicPr>
        <p:blipFill>
          <a:blip r:embed="rId7">
            <a:extLst>
              <a:ext uri="{28A0092B-C50C-407E-A947-70E740481C1C}">
                <a14:useLocalDpi xmlns:a14="http://schemas.microsoft.com/office/drawing/2010/main" val="0"/>
              </a:ext>
            </a:extLst>
          </a:blip>
          <a:srcRect/>
          <a:stretch>
            <a:fillRect/>
          </a:stretch>
        </p:blipFill>
        <p:spPr bwMode="auto">
          <a:xfrm>
            <a:off x="3757612" y="2520778"/>
            <a:ext cx="4676775" cy="3824460"/>
          </a:xfrm>
          <a:prstGeom prst="rect">
            <a:avLst/>
          </a:prstGeom>
          <a:noFill/>
          <a:ln>
            <a:noFill/>
          </a:ln>
        </p:spPr>
      </p:pic>
      <p:sp>
        <p:nvSpPr>
          <p:cNvPr id="7" name="Retângulo 6">
            <a:extLst>
              <a:ext uri="{FF2B5EF4-FFF2-40B4-BE49-F238E27FC236}">
                <a16:creationId xmlns:a16="http://schemas.microsoft.com/office/drawing/2014/main" id="{FA4EA319-1BCD-FB4E-9348-29BA4E8DCA48}"/>
              </a:ext>
            </a:extLst>
          </p:cNvPr>
          <p:cNvSpPr/>
          <p:nvPr/>
        </p:nvSpPr>
        <p:spPr>
          <a:xfrm>
            <a:off x="2924433" y="858795"/>
            <a:ext cx="6096000" cy="1777281"/>
          </a:xfrm>
          <a:prstGeom prst="rect">
            <a:avLst/>
          </a:prstGeom>
        </p:spPr>
        <p:txBody>
          <a:bodyPr>
            <a:spAutoFit/>
          </a:bodyPr>
          <a:lstStyle/>
          <a:p>
            <a:pPr indent="180340" algn="ctr">
              <a:lnSpc>
                <a:spcPct val="107000"/>
              </a:lnSpc>
              <a:spcAft>
                <a:spcPts val="800"/>
              </a:spcAft>
              <a:tabLst>
                <a:tab pos="476250" algn="l"/>
                <a:tab pos="1038225" algn="l"/>
              </a:tabLst>
            </a:pPr>
            <a:r>
              <a:rPr lang="pt-PT" b="1" dirty="0">
                <a:latin typeface="Calibri" panose="020F0502020204030204" pitchFamily="34" charset="0"/>
                <a:ea typeface="Calibri" panose="020F0502020204030204" pitchFamily="34" charset="0"/>
                <a:cs typeface="Times New Roman" panose="02020603050405020304" pitchFamily="18" charset="0"/>
              </a:rPr>
              <a:t>Concurso dos CLUBES EUROPEUS – 2020/2021</a:t>
            </a:r>
            <a:endParaRPr lang="pt-PT" sz="11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pt-PT" sz="1200" dirty="0">
                <a:latin typeface="Times New Roman" panose="02020603050405020304" pitchFamily="18" charset="0"/>
                <a:ea typeface="Calibri" panose="020F0502020204030204" pitchFamily="34" charset="0"/>
                <a:cs typeface="Times New Roman" panose="02020603050405020304" pitchFamily="18" charset="0"/>
              </a:rPr>
              <a:t> </a:t>
            </a:r>
            <a:endParaRPr lang="pt-PT" sz="1100" dirty="0">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pt-PT" b="1" dirty="0">
                <a:solidFill>
                  <a:srgbClr val="00B050"/>
                </a:solidFill>
                <a:latin typeface="Calibri" panose="020F0502020204030204" pitchFamily="34" charset="0"/>
                <a:ea typeface="Calibri" panose="020F0502020204030204" pitchFamily="34" charset="0"/>
                <a:cs typeface="Times New Roman" panose="02020603050405020304" pitchFamily="18" charset="0"/>
              </a:rPr>
              <a:t>“Pacto Ecológico Europeu ‐ O Transporte Ferroviário</a:t>
            </a:r>
            <a:endParaRPr lang="pt-PT" sz="1100" dirty="0">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pt-PT" b="1" dirty="0">
                <a:solidFill>
                  <a:srgbClr val="00B050"/>
                </a:solidFill>
                <a:latin typeface="Calibri" panose="020F0502020204030204" pitchFamily="34" charset="0"/>
                <a:ea typeface="Calibri" panose="020F0502020204030204" pitchFamily="34" charset="0"/>
                <a:cs typeface="Times New Roman" panose="02020603050405020304" pitchFamily="18" charset="0"/>
              </a:rPr>
              <a:t>  promove a mobilidade sustentável”</a:t>
            </a:r>
            <a:endParaRPr lang="pt-PT" sz="11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pt-PT" sz="1200" dirty="0">
                <a:latin typeface="Times New Roman" panose="02020603050405020304" pitchFamily="18" charset="0"/>
                <a:ea typeface="Calibri" panose="020F0502020204030204" pitchFamily="34" charset="0"/>
                <a:cs typeface="Times New Roman" panose="02020603050405020304" pitchFamily="18" charset="0"/>
              </a:rPr>
              <a:t> </a:t>
            </a:r>
            <a:endParaRPr lang="pt-PT" sz="1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 name="fondu.mp3" descr="fondu.mp3">
            <a:hlinkClick r:id="" action="ppaction://media"/>
            <a:extLst>
              <a:ext uri="{FF2B5EF4-FFF2-40B4-BE49-F238E27FC236}">
                <a16:creationId xmlns:a16="http://schemas.microsoft.com/office/drawing/2014/main" id="{9DE15644-FDE3-D948-BE92-4565FF898AA3}"/>
              </a:ext>
            </a:extLst>
          </p:cNvPr>
          <p:cNvPicPr>
            <a:picLocks noChangeAspect="1"/>
          </p:cNvPicPr>
          <p:nvPr>
            <a:audioFile r:link="rId1"/>
            <p:extLst>
              <p:ext uri="{DAA4B4D4-6D71-4841-9C94-3DE7FCFB9230}">
                <p14:media xmlns:p14="http://schemas.microsoft.com/office/powerpoint/2010/main" r:embed="rId2">
                  <p14:trim end="3.5803297959E6"/>
                </p14:media>
              </p:ext>
            </p:extLst>
          </p:nvPr>
        </p:nvPicPr>
        <p:blipFill>
          <a:blip r:embed="rId8"/>
          <a:stretch>
            <a:fillRect/>
          </a:stretch>
        </p:blipFill>
        <p:spPr>
          <a:xfrm>
            <a:off x="11164163" y="729187"/>
            <a:ext cx="812800" cy="812800"/>
          </a:xfrm>
          <a:prstGeom prst="rect">
            <a:avLst/>
          </a:prstGeom>
        </p:spPr>
      </p:pic>
      <p:pic>
        <p:nvPicPr>
          <p:cNvPr id="2" name="Música sem título.mp3" descr="Música sem título.mp3">
            <a:hlinkClick r:id="" action="ppaction://media"/>
            <a:extLst>
              <a:ext uri="{FF2B5EF4-FFF2-40B4-BE49-F238E27FC236}">
                <a16:creationId xmlns:a16="http://schemas.microsoft.com/office/drawing/2014/main" id="{AC280CE1-9D07-CA47-BED5-7E539E4B169F}"/>
              </a:ext>
            </a:extLst>
          </p:cNvPr>
          <p:cNvPicPr>
            <a:picLocks noChangeAspect="1"/>
          </p:cNvPicPr>
          <p:nvPr>
            <a:audioFile r:link="rId1"/>
            <p:extLst>
              <p:ext uri="{DAA4B4D4-6D71-4841-9C94-3DE7FCFB9230}">
                <p14:media xmlns:p14="http://schemas.microsoft.com/office/powerpoint/2010/main" r:embed="rId3">
                  <p14:trim end="3.363800775E6"/>
                </p14:media>
              </p:ext>
            </p:extLst>
          </p:nvPr>
        </p:nvPicPr>
        <p:blipFill>
          <a:blip r:embed="rId8"/>
          <a:stretch>
            <a:fillRect/>
          </a:stretch>
        </p:blipFill>
        <p:spPr>
          <a:xfrm>
            <a:off x="11164163" y="45995"/>
            <a:ext cx="812800" cy="812800"/>
          </a:xfrm>
          <a:prstGeom prst="rect">
            <a:avLst/>
          </a:prstGeom>
        </p:spPr>
      </p:pic>
    </p:spTree>
    <p:extLst>
      <p:ext uri="{BB962C8B-B14F-4D97-AF65-F5344CB8AC3E}">
        <p14:creationId xmlns:p14="http://schemas.microsoft.com/office/powerpoint/2010/main" val="360429291"/>
      </p:ext>
    </p:extLst>
  </p:cSld>
  <p:clrMapOvr>
    <a:masterClrMapping/>
  </p:clrMapOvr>
  <mc:AlternateContent xmlns:mc="http://schemas.openxmlformats.org/markup-compatibility/2006" xmlns:p14="http://schemas.microsoft.com/office/powerpoint/2010/main">
    <mc:Choice Requires="p14">
      <p:transition spd="slow" p14:dur="2000" advTm="16100"/>
    </mc:Choice>
    <mc:Fallback xmlns="">
      <p:transition spd="slow" advTm="161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numSld="999" showWhenStopped="0">
                <p:cTn id="10" fill="hold" display="0">
                  <p:stCondLst>
                    <p:cond delay="indefinite"/>
                  </p:stCondLst>
                  <p:endCondLst>
                    <p:cond evt="onStopAudio" delay="0">
                      <p:tgtEl>
                        <p:sldTgt/>
                      </p:tgtEl>
                    </p:cond>
                  </p:endCondLst>
                </p:cTn>
                <p:tgtEl>
                  <p:spTgt spid="2"/>
                </p:tgtEl>
              </p:cMediaNode>
            </p:audio>
            <p:audio>
              <p:cMediaNode vol="20000" numSld="999" showWhenStopped="0">
                <p:cTn id="11" fill="hold" display="0">
                  <p:stCondLst>
                    <p:cond delay="indefinite"/>
                  </p:stCondLst>
                  <p:endCondLst>
                    <p:cond evt="onStopAudio" delay="0">
                      <p:tgtEl>
                        <p:sldTgt/>
                      </p:tgtEl>
                    </p:cond>
                  </p:endCondLst>
                </p:cTn>
                <p:tgtEl>
                  <p:spTgt spid="3"/>
                </p:tgtEl>
              </p:cMediaNode>
            </p:audio>
          </p:childTnLst>
        </p:cTn>
      </p:par>
    </p:tnLst>
  </p:timing>
  <p:extLst>
    <p:ext uri="{E180D4A7-C9FB-4DFB-919C-405C955672EB}">
      <p14:showEvtLst xmlns:p14="http://schemas.microsoft.com/office/powerpoint/2010/main">
        <p14:playEvt time="58" objId="3"/>
        <p14:playEvt time="73" objId="2"/>
        <p14:pauseEvt time="16100" objId="3"/>
        <p14:pauseEvt time="16100" objId="2"/>
      </p14:showEvtLst>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838199" y="365125"/>
            <a:ext cx="10798479" cy="5446952"/>
          </a:xfrm>
        </p:spPr>
        <p:txBody>
          <a:bodyPr>
            <a:normAutofit fontScale="90000"/>
          </a:bodyPr>
          <a:lstStyle/>
          <a:p>
            <a:pPr lvl="0" eaLnBrk="0" fontAlgn="base" hangingPunct="0">
              <a:lnSpc>
                <a:spcPct val="100000"/>
              </a:lnSpc>
              <a:spcAft>
                <a:spcPct val="0"/>
              </a:spcAft>
            </a:pPr>
            <a:br>
              <a:rPr lang="pt-PT" altLang="pt-PT" dirty="0">
                <a:solidFill>
                  <a:srgbClr val="212529"/>
                </a:solidFill>
                <a:latin typeface="-apple-system"/>
              </a:rPr>
            </a:br>
            <a:r>
              <a:rPr lang="pt-PT" altLang="pt-PT" dirty="0">
                <a:solidFill>
                  <a:srgbClr val="212529"/>
                </a:solidFill>
                <a:latin typeface="-apple-system"/>
              </a:rPr>
              <a:t>Informação sobre a </a:t>
            </a:r>
            <a:r>
              <a:rPr lang="pt-PT" altLang="pt-PT" b="1" dirty="0">
                <a:solidFill>
                  <a:srgbClr val="212529"/>
                </a:solidFill>
                <a:latin typeface="-apple-system"/>
              </a:rPr>
              <a:t>União Europei</a:t>
            </a:r>
            <a:r>
              <a:rPr lang="pt-PT" altLang="pt-PT" dirty="0">
                <a:solidFill>
                  <a:srgbClr val="212529"/>
                </a:solidFill>
                <a:latin typeface="-apple-system"/>
              </a:rPr>
              <a:t>a:</a:t>
            </a:r>
            <a:br>
              <a:rPr lang="pt-PT" altLang="pt-PT" dirty="0">
                <a:solidFill>
                  <a:srgbClr val="212529"/>
                </a:solidFill>
                <a:latin typeface="-apple-system"/>
              </a:rPr>
            </a:br>
            <a:br>
              <a:rPr lang="pt-PT" altLang="pt-PT" dirty="0">
                <a:solidFill>
                  <a:srgbClr val="212529"/>
                </a:solidFill>
                <a:latin typeface="-apple-system"/>
              </a:rPr>
            </a:br>
            <a:r>
              <a:rPr lang="pt-PT" altLang="pt-PT" dirty="0">
                <a:solidFill>
                  <a:srgbClr val="212529"/>
                </a:solidFill>
                <a:latin typeface="-apple-system"/>
              </a:rPr>
              <a:t>a sua formação e adesão dos diferentes países membros;</a:t>
            </a:r>
            <a:br>
              <a:rPr lang="pt-PT" altLang="pt-PT" dirty="0">
                <a:solidFill>
                  <a:srgbClr val="212529"/>
                </a:solidFill>
                <a:latin typeface="-apple-system"/>
              </a:rPr>
            </a:br>
            <a:r>
              <a:rPr lang="pt-PT" altLang="pt-PT" dirty="0">
                <a:solidFill>
                  <a:srgbClr val="212529"/>
                </a:solidFill>
                <a:latin typeface="-apple-system"/>
              </a:rPr>
              <a:t>tratados, datas e personalidades importantes;</a:t>
            </a:r>
            <a:br>
              <a:rPr lang="pt-PT" altLang="pt-PT" dirty="0">
                <a:solidFill>
                  <a:srgbClr val="212529"/>
                </a:solidFill>
                <a:latin typeface="-apple-system"/>
              </a:rPr>
            </a:br>
            <a:r>
              <a:rPr lang="pt-PT" altLang="pt-PT" dirty="0">
                <a:solidFill>
                  <a:srgbClr val="212529"/>
                </a:solidFill>
                <a:latin typeface="-apple-system"/>
              </a:rPr>
              <a:t>missão, valores e projetos;</a:t>
            </a:r>
            <a:br>
              <a:rPr lang="pt-PT" altLang="pt-PT" dirty="0">
                <a:solidFill>
                  <a:srgbClr val="212529"/>
                </a:solidFill>
                <a:latin typeface="-apple-system"/>
              </a:rPr>
            </a:br>
            <a:r>
              <a:rPr lang="pt-PT" altLang="pt-PT" dirty="0">
                <a:solidFill>
                  <a:srgbClr val="212529"/>
                </a:solidFill>
                <a:latin typeface="-apple-system"/>
              </a:rPr>
              <a:t>concursos, jogos e passatempos;</a:t>
            </a:r>
            <a:br>
              <a:rPr lang="pt-PT" altLang="pt-PT" dirty="0">
                <a:solidFill>
                  <a:srgbClr val="212529"/>
                </a:solidFill>
                <a:latin typeface="-apple-system"/>
              </a:rPr>
            </a:br>
            <a:r>
              <a:rPr lang="pt-PT" altLang="pt-PT" dirty="0">
                <a:solidFill>
                  <a:srgbClr val="212529"/>
                </a:solidFill>
                <a:latin typeface="-apple-system"/>
              </a:rPr>
              <a:t>outros.</a:t>
            </a:r>
          </a:p>
        </p:txBody>
      </p:sp>
      <p:sp>
        <p:nvSpPr>
          <p:cNvPr id="3" name="Rectangle 1"/>
          <p:cNvSpPr>
            <a:spLocks noChangeArrowheads="1"/>
          </p:cNvSpPr>
          <p:nvPr/>
        </p:nvSpPr>
        <p:spPr bwMode="auto">
          <a:xfrm>
            <a:off x="0" y="-856311"/>
            <a:ext cx="223138" cy="2169825"/>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pt-PT" altLang="pt-PT" sz="1400" b="0" i="0" u="none" strike="noStrike" cap="none" normalizeH="0" baseline="0" dirty="0">
              <a:ln>
                <a:noFill/>
              </a:ln>
              <a:solidFill>
                <a:srgbClr val="212529"/>
              </a:solidFill>
              <a:effectLst/>
              <a:latin typeface="-apple-system"/>
            </a:endParaRPr>
          </a:p>
          <a:p>
            <a:pPr marL="0" marR="0" lvl="0" indent="0" algn="l" defTabSz="914400" rtl="0" eaLnBrk="0" fontAlgn="base" latinLnBrk="0" hangingPunct="0">
              <a:lnSpc>
                <a:spcPct val="100000"/>
              </a:lnSpc>
              <a:spcBef>
                <a:spcPct val="0"/>
              </a:spcBef>
              <a:spcAft>
                <a:spcPct val="0"/>
              </a:spcAft>
              <a:buClrTx/>
              <a:buSzTx/>
              <a:buFontTx/>
              <a:buNone/>
              <a:tabLst/>
            </a:pPr>
            <a:endParaRPr lang="pt-PT" altLang="pt-PT" sz="1400" dirty="0">
              <a:solidFill>
                <a:srgbClr val="212529"/>
              </a:solidFill>
              <a:latin typeface="-apple-system"/>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pt-PT" altLang="pt-PT" sz="1400" b="0" i="0" u="none" strike="noStrike" cap="none" normalizeH="0" baseline="0" dirty="0">
              <a:ln>
                <a:noFill/>
              </a:ln>
              <a:solidFill>
                <a:srgbClr val="212529"/>
              </a:solidFill>
              <a:effectLst/>
              <a:latin typeface="-apple-system"/>
            </a:endParaRPr>
          </a:p>
          <a:p>
            <a:pPr marL="0" marR="0" lvl="0" indent="0" algn="l" defTabSz="914400" rtl="0" eaLnBrk="0" fontAlgn="base" latinLnBrk="0" hangingPunct="0">
              <a:lnSpc>
                <a:spcPct val="100000"/>
              </a:lnSpc>
              <a:spcBef>
                <a:spcPct val="0"/>
              </a:spcBef>
              <a:spcAft>
                <a:spcPct val="0"/>
              </a:spcAft>
              <a:buClrTx/>
              <a:buSzTx/>
              <a:buFontTx/>
              <a:buNone/>
              <a:tabLst/>
            </a:pPr>
            <a:endParaRPr lang="pt-PT" altLang="pt-PT" sz="1400" dirty="0">
              <a:solidFill>
                <a:srgbClr val="212529"/>
              </a:solidFill>
              <a:latin typeface="-apple-system"/>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pt-PT" altLang="pt-PT" sz="1400" b="0" i="0" u="none" strike="noStrike" cap="none" normalizeH="0" baseline="0" dirty="0">
              <a:ln>
                <a:noFill/>
              </a:ln>
              <a:solidFill>
                <a:srgbClr val="212529"/>
              </a:solidFill>
              <a:effectLst/>
              <a:latin typeface="-apple-system"/>
            </a:endParaRPr>
          </a:p>
          <a:p>
            <a:pPr marL="0" marR="0" lvl="0" indent="0" algn="l" defTabSz="914400" rtl="0" eaLnBrk="0" fontAlgn="base" latinLnBrk="0" hangingPunct="0">
              <a:lnSpc>
                <a:spcPct val="100000"/>
              </a:lnSpc>
              <a:spcBef>
                <a:spcPct val="0"/>
              </a:spcBef>
              <a:spcAft>
                <a:spcPct val="0"/>
              </a:spcAft>
              <a:buClrTx/>
              <a:buSzTx/>
              <a:buFontTx/>
              <a:buNone/>
              <a:tabLst/>
            </a:pPr>
            <a:endParaRPr lang="pt-PT" altLang="pt-PT" sz="1400" dirty="0">
              <a:solidFill>
                <a:srgbClr val="212529"/>
              </a:solidFill>
              <a:latin typeface="-apple-system"/>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pt-PT" altLang="pt-PT" sz="1400" b="0" i="0" u="none" strike="noStrike" cap="none" normalizeH="0" baseline="0" dirty="0">
              <a:ln>
                <a:noFill/>
              </a:ln>
              <a:solidFill>
                <a:srgbClr val="212529"/>
              </a:solidFill>
              <a:effectLst/>
              <a:latin typeface="-apple-system"/>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pt-PT" altLang="pt-PT" sz="1100" b="0" i="0" u="none" strike="noStrike" cap="none" normalizeH="0" baseline="0" dirty="0">
                <a:ln>
                  <a:noFill/>
                </a:ln>
                <a:solidFill>
                  <a:srgbClr val="212529"/>
                </a:solidFill>
                <a:effectLst/>
                <a:latin typeface="-apple-system"/>
              </a:rPr>
              <a:t> </a:t>
            </a:r>
            <a:endParaRPr kumimoji="0" lang="en-US" altLang="pt-PT" sz="1300" b="0" i="0" u="none" strike="noStrike" cap="none" normalizeH="0" baseline="0" dirty="0">
              <a:ln>
                <a:noFill/>
              </a:ln>
              <a:solidFill>
                <a:srgbClr val="212529"/>
              </a:solidFill>
              <a:effectLst/>
              <a:latin typeface="-apple-system"/>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pt-PT" sz="1900" b="0" i="0" u="none" strike="noStrike" cap="none" normalizeH="0" baseline="0" dirty="0">
              <a:ln>
                <a:noFill/>
              </a:ln>
              <a:solidFill>
                <a:srgbClr val="212529"/>
              </a:solidFill>
              <a:effectLst/>
              <a:latin typeface="-apple-system"/>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pt-PT" sz="1300" b="0" i="0" u="none" strike="noStrike" cap="none" normalizeH="0" baseline="0" dirty="0">
              <a:ln>
                <a:noFill/>
              </a:ln>
              <a:solidFill>
                <a:srgbClr val="212529"/>
              </a:solidFill>
              <a:effectLst/>
              <a:latin typeface="-apple-system"/>
            </a:endParaRPr>
          </a:p>
        </p:txBody>
      </p:sp>
      <p:sp>
        <p:nvSpPr>
          <p:cNvPr id="4" name="AutoShape 2" descr="https://acesso.escolasdemira.pt/moodle/pluginfile.php/39306/course/section/8196/image.png"/>
          <p:cNvSpPr>
            <a:spLocks noChangeAspect="1" noChangeArrowheads="1"/>
          </p:cNvSpPr>
          <p:nvPr/>
        </p:nvSpPr>
        <p:spPr bwMode="auto">
          <a:xfrm>
            <a:off x="3259138" y="496888"/>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pt-PT"/>
          </a:p>
        </p:txBody>
      </p:sp>
    </p:spTree>
    <p:extLst>
      <p:ext uri="{BB962C8B-B14F-4D97-AF65-F5344CB8AC3E}">
        <p14:creationId xmlns:p14="http://schemas.microsoft.com/office/powerpoint/2010/main" val="5564876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tângulo 3">
            <a:extLst>
              <a:ext uri="{FF2B5EF4-FFF2-40B4-BE49-F238E27FC236}">
                <a16:creationId xmlns:a16="http://schemas.microsoft.com/office/drawing/2014/main" id="{EDF17A3E-EA58-BB4A-946E-F08A53634AF7}"/>
              </a:ext>
            </a:extLst>
          </p:cNvPr>
          <p:cNvSpPr/>
          <p:nvPr/>
        </p:nvSpPr>
        <p:spPr>
          <a:xfrm>
            <a:off x="1495167" y="486128"/>
            <a:ext cx="8526162" cy="5155770"/>
          </a:xfrm>
          <a:prstGeom prst="rect">
            <a:avLst/>
          </a:prstGeom>
        </p:spPr>
        <p:txBody>
          <a:bodyPr wrap="square">
            <a:spAutoFit/>
          </a:bodyPr>
          <a:lstStyle/>
          <a:p>
            <a:pPr algn="ctr">
              <a:lnSpc>
                <a:spcPct val="107000"/>
              </a:lnSpc>
              <a:spcAft>
                <a:spcPts val="800"/>
              </a:spcAft>
            </a:pPr>
            <a:r>
              <a:rPr lang="pt-PT" b="1" dirty="0">
                <a:solidFill>
                  <a:srgbClr val="404040"/>
                </a:solidFill>
                <a:latin typeface="Arial" panose="020B0604020202020204" pitchFamily="34" charset="0"/>
                <a:ea typeface="Times New Roman" panose="02020603050405020304" pitchFamily="18" charset="0"/>
                <a:cs typeface="Arial" panose="020B0604020202020204" pitchFamily="34" charset="0"/>
              </a:rPr>
              <a:t>INTRODUÇÃO</a:t>
            </a:r>
            <a:endParaRPr lang="pt-PT" sz="14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pt-PT" b="1" dirty="0">
                <a:solidFill>
                  <a:srgbClr val="404040"/>
                </a:solidFill>
                <a:latin typeface="Arial" panose="020B0604020202020204" pitchFamily="34" charset="0"/>
                <a:ea typeface="Times New Roman" panose="02020603050405020304" pitchFamily="18" charset="0"/>
                <a:cs typeface="Arial" panose="020B0604020202020204" pitchFamily="34" charset="0"/>
              </a:rPr>
              <a:t>Em que consiste</a:t>
            </a:r>
            <a:r>
              <a:rPr lang="pt-PT" dirty="0">
                <a:solidFill>
                  <a:srgbClr val="404040"/>
                </a:solidFill>
                <a:latin typeface="Arial" panose="020B0604020202020204" pitchFamily="34" charset="0"/>
                <a:ea typeface="Times New Roman" panose="02020603050405020304" pitchFamily="18" charset="0"/>
                <a:cs typeface="Arial" panose="020B0604020202020204" pitchFamily="34" charset="0"/>
              </a:rPr>
              <a:t>  </a:t>
            </a:r>
            <a:r>
              <a:rPr lang="pt-PT" b="1" dirty="0">
                <a:solidFill>
                  <a:srgbClr val="404040"/>
                </a:solidFill>
                <a:latin typeface="Arial" panose="020B0604020202020204" pitchFamily="34" charset="0"/>
                <a:ea typeface="Times New Roman" panose="02020603050405020304" pitchFamily="18" charset="0"/>
                <a:cs typeface="Arial" panose="020B0604020202020204" pitchFamily="34" charset="0"/>
              </a:rPr>
              <a:t>O Pacto Ecológico Europeu</a:t>
            </a:r>
            <a:r>
              <a:rPr lang="pt-PT" dirty="0">
                <a:solidFill>
                  <a:srgbClr val="404040"/>
                </a:solidFill>
                <a:latin typeface="Arial" panose="020B0604020202020204" pitchFamily="34" charset="0"/>
                <a:ea typeface="Times New Roman" panose="02020603050405020304" pitchFamily="18" charset="0"/>
                <a:cs typeface="Arial" panose="020B0604020202020204" pitchFamily="34" charset="0"/>
              </a:rPr>
              <a:t>?</a:t>
            </a:r>
            <a:endParaRPr lang="pt-PT" sz="1400" dirty="0">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800"/>
              </a:spcAft>
              <a:buSzPts val="1000"/>
              <a:buFont typeface="Symbol" pitchFamily="2" charset="2"/>
              <a:buChar char=""/>
              <a:tabLst>
                <a:tab pos="457200" algn="l"/>
              </a:tabLst>
            </a:pPr>
            <a:r>
              <a:rPr lang="pt-PT" dirty="0">
                <a:solidFill>
                  <a:srgbClr val="404040"/>
                </a:solidFill>
                <a:latin typeface="Arial" panose="020B0604020202020204" pitchFamily="34" charset="0"/>
                <a:ea typeface="Times New Roman" panose="02020603050405020304" pitchFamily="18" charset="0"/>
                <a:cs typeface="Arial" panose="020B0604020202020204" pitchFamily="34" charset="0"/>
              </a:rPr>
              <a:t>Numa identificação dos investimentos necessários e dos instrumentos de financiamento disponíveis e numa explicação acerca de como assegurar uma transição justa e inclusiva.  </a:t>
            </a:r>
          </a:p>
          <a:p>
            <a:pPr marL="342900" lvl="0" indent="-342900" algn="just">
              <a:lnSpc>
                <a:spcPct val="107000"/>
              </a:lnSpc>
              <a:spcAft>
                <a:spcPts val="800"/>
              </a:spcAft>
              <a:buSzPts val="1000"/>
              <a:buFont typeface="Symbol" pitchFamily="2" charset="2"/>
              <a:buChar char=""/>
              <a:tabLst>
                <a:tab pos="457200" algn="l"/>
              </a:tabLst>
            </a:pPr>
            <a:endParaRPr lang="pt-PT" sz="14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pt-PT" b="1" dirty="0">
                <a:solidFill>
                  <a:srgbClr val="404040"/>
                </a:solidFill>
                <a:latin typeface="Arial" panose="020B0604020202020204" pitchFamily="34" charset="0"/>
                <a:ea typeface="Times New Roman" panose="02020603050405020304" pitchFamily="18" charset="0"/>
                <a:cs typeface="Arial" panose="020B0604020202020204" pitchFamily="34" charset="0"/>
              </a:rPr>
              <a:t>Qual o grande objetivo do Pacto Ecológico Europeu</a:t>
            </a:r>
            <a:r>
              <a:rPr lang="pt-PT" dirty="0">
                <a:solidFill>
                  <a:srgbClr val="404040"/>
                </a:solidFill>
                <a:latin typeface="Arial" panose="020B0604020202020204" pitchFamily="34" charset="0"/>
                <a:ea typeface="Times New Roman" panose="02020603050405020304" pitchFamily="18" charset="0"/>
                <a:cs typeface="Arial" panose="020B0604020202020204" pitchFamily="34" charset="0"/>
              </a:rPr>
              <a:t>? </a:t>
            </a:r>
            <a:endParaRPr lang="pt-PT" sz="1400" dirty="0">
              <a:latin typeface="Arial" panose="020B0604020202020204" pitchFamily="34" charset="0"/>
              <a:ea typeface="Calibri" panose="020F0502020204030204" pitchFamily="34" charset="0"/>
              <a:cs typeface="Arial" panose="020B0604020202020204" pitchFamily="34" charset="0"/>
            </a:endParaRPr>
          </a:p>
          <a:p>
            <a:pPr marL="342900" lvl="0" indent="-342900" algn="just" fontAlgn="base">
              <a:lnSpc>
                <a:spcPct val="107000"/>
              </a:lnSpc>
              <a:spcAft>
                <a:spcPts val="1500"/>
              </a:spcAft>
              <a:buSzPts val="1000"/>
              <a:buFont typeface="Symbol" pitchFamily="2" charset="2"/>
              <a:buChar char=""/>
              <a:tabLst>
                <a:tab pos="457200" algn="l"/>
              </a:tabLst>
            </a:pPr>
            <a:r>
              <a:rPr lang="pt-PT" dirty="0">
                <a:solidFill>
                  <a:srgbClr val="0A0A0A"/>
                </a:solidFill>
                <a:latin typeface="Arial" panose="020B0604020202020204" pitchFamily="34" charset="0"/>
                <a:ea typeface="Times New Roman" panose="02020603050405020304" pitchFamily="18" charset="0"/>
                <a:cs typeface="Arial" panose="020B0604020202020204" pitchFamily="34" charset="0"/>
              </a:rPr>
              <a:t>Tornar a economia da U.E. sustentável. O futuro da Europa depende de um planeta saudável. Os desafios atuais em matéria de clima e de ambiente exigem uma resposta urgente e ambiciosa, daí que seja urgente impulsionar a utilização eficiente dos recursos através da transição para uma economia limpa e circular.  </a:t>
            </a:r>
            <a:endParaRPr lang="pt-PT" sz="1400" dirty="0">
              <a:latin typeface="Arial" panose="020B0604020202020204" pitchFamily="34" charset="0"/>
              <a:ea typeface="Calibri" panose="020F0502020204030204" pitchFamily="34" charset="0"/>
              <a:cs typeface="Arial" panose="020B0604020202020204" pitchFamily="34" charset="0"/>
            </a:endParaRPr>
          </a:p>
          <a:p>
            <a:pPr marL="342900" lvl="0" indent="-342900" algn="just" fontAlgn="base">
              <a:lnSpc>
                <a:spcPct val="107000"/>
              </a:lnSpc>
              <a:spcAft>
                <a:spcPts val="1500"/>
              </a:spcAft>
              <a:buSzPts val="1000"/>
              <a:buFont typeface="Symbol" pitchFamily="2" charset="2"/>
              <a:buChar char=""/>
              <a:tabLst>
                <a:tab pos="457200" algn="l"/>
              </a:tabLst>
            </a:pPr>
            <a:r>
              <a:rPr lang="pt-PT" dirty="0">
                <a:solidFill>
                  <a:srgbClr val="0A0A0A"/>
                </a:solidFill>
                <a:latin typeface="Arial" panose="020B0604020202020204" pitchFamily="34" charset="0"/>
                <a:ea typeface="Times New Roman" panose="02020603050405020304" pitchFamily="18" charset="0"/>
                <a:cs typeface="Arial" panose="020B0604020202020204" pitchFamily="34" charset="0"/>
              </a:rPr>
              <a:t>Restaurar a biodiversidade “do prado ao prato”, agricultura sustentável, energia limpa, indústria sustentável, construção e renovação, mobilidade sustentável, eliminação da poluição, e ação climática. </a:t>
            </a:r>
            <a:endParaRPr lang="pt-PT" sz="14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3" name="fondu.mp3" descr="fondu.mp3">
            <a:hlinkClick r:id="" action="ppaction://media"/>
            <a:extLst>
              <a:ext uri="{FF2B5EF4-FFF2-40B4-BE49-F238E27FC236}">
                <a16:creationId xmlns:a16="http://schemas.microsoft.com/office/drawing/2014/main" id="{6D536FCE-A369-414D-887A-3203E2E302C7}"/>
              </a:ext>
            </a:extLst>
          </p:cNvPr>
          <p:cNvPicPr>
            <a:picLocks noChangeAspect="1"/>
          </p:cNvPicPr>
          <p:nvPr>
            <a:audioFile r:link="rId1"/>
            <p:extLst>
              <p:ext uri="{DAA4B4D4-6D71-4841-9C94-3DE7FCFB9230}">
                <p14:media xmlns:p14="http://schemas.microsoft.com/office/powerpoint/2010/main" r:embed="rId2">
                  <p14:trim st="16000" end="3.5363297959E6"/>
                </p14:media>
              </p:ext>
            </p:extLst>
          </p:nvPr>
        </p:nvPicPr>
        <p:blipFill>
          <a:blip r:embed="rId5"/>
          <a:stretch>
            <a:fillRect/>
          </a:stretch>
        </p:blipFill>
        <p:spPr>
          <a:xfrm>
            <a:off x="11190797" y="756264"/>
            <a:ext cx="812800" cy="812800"/>
          </a:xfrm>
          <a:prstGeom prst="rect">
            <a:avLst/>
          </a:prstGeom>
        </p:spPr>
      </p:pic>
      <p:pic>
        <p:nvPicPr>
          <p:cNvPr id="5" name="Música sem título.mp3" descr="Música sem título.mp3">
            <a:hlinkClick r:id="" action="ppaction://media"/>
            <a:extLst>
              <a:ext uri="{FF2B5EF4-FFF2-40B4-BE49-F238E27FC236}">
                <a16:creationId xmlns:a16="http://schemas.microsoft.com/office/drawing/2014/main" id="{8A2A72F1-F188-4C2C-8C03-92EF5F098E56}"/>
              </a:ext>
            </a:extLst>
          </p:cNvPr>
          <p:cNvPicPr>
            <a:picLocks noChangeAspect="1"/>
          </p:cNvPicPr>
          <p:nvPr>
            <a:audioFile r:link="rId1"/>
            <p:extLst>
              <p:ext uri="{DAA4B4D4-6D71-4841-9C94-3DE7FCFB9230}">
                <p14:media xmlns:p14="http://schemas.microsoft.com/office/powerpoint/2010/main" r:embed="rId3">
                  <p14:trim st="16000" end="3.319800775E6"/>
                </p14:media>
              </p:ext>
            </p:extLst>
          </p:nvPr>
        </p:nvPicPr>
        <p:blipFill>
          <a:blip r:embed="rId5"/>
          <a:stretch>
            <a:fillRect/>
          </a:stretch>
        </p:blipFill>
        <p:spPr>
          <a:xfrm>
            <a:off x="11190797" y="67751"/>
            <a:ext cx="812800" cy="812800"/>
          </a:xfrm>
          <a:prstGeom prst="rect">
            <a:avLst/>
          </a:prstGeom>
        </p:spPr>
      </p:pic>
    </p:spTree>
    <p:extLst>
      <p:ext uri="{BB962C8B-B14F-4D97-AF65-F5344CB8AC3E}">
        <p14:creationId xmlns:p14="http://schemas.microsoft.com/office/powerpoint/2010/main" val="517346749"/>
      </p:ext>
    </p:extLst>
  </p:cSld>
  <p:clrMapOvr>
    <a:masterClrMapping/>
  </p:clrMapOvr>
  <mc:AlternateContent xmlns:mc="http://schemas.openxmlformats.org/markup-compatibility/2006" xmlns:p14="http://schemas.microsoft.com/office/powerpoint/2010/main">
    <mc:Choice Requires="p14">
      <p:transition spd="slow" p14:dur="2000" advTm="43640"/>
    </mc:Choice>
    <mc:Fallback xmlns="">
      <p:transition spd="slow" advTm="436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3"/>
                </p:tgtEl>
              </p:cMediaNode>
            </p:audio>
            <p:audio>
              <p:cMediaNode numSld="999" showWhenStopped="0">
                <p:cTn id="11"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tângulo 4">
            <a:extLst>
              <a:ext uri="{FF2B5EF4-FFF2-40B4-BE49-F238E27FC236}">
                <a16:creationId xmlns:a16="http://schemas.microsoft.com/office/drawing/2014/main" id="{36A61B0A-D4DC-D649-889C-13486219CC97}"/>
              </a:ext>
            </a:extLst>
          </p:cNvPr>
          <p:cNvSpPr/>
          <p:nvPr/>
        </p:nvSpPr>
        <p:spPr>
          <a:xfrm>
            <a:off x="1507525" y="597499"/>
            <a:ext cx="8847438" cy="5218160"/>
          </a:xfrm>
          <a:prstGeom prst="rect">
            <a:avLst/>
          </a:prstGeom>
        </p:spPr>
        <p:txBody>
          <a:bodyPr wrap="square">
            <a:spAutoFit/>
          </a:bodyPr>
          <a:lstStyle/>
          <a:p>
            <a:pPr algn="ctr">
              <a:lnSpc>
                <a:spcPct val="107000"/>
              </a:lnSpc>
              <a:spcAft>
                <a:spcPts val="800"/>
              </a:spcAft>
            </a:pPr>
            <a:r>
              <a:rPr lang="pt-PT" dirty="0">
                <a:solidFill>
                  <a:srgbClr val="404040"/>
                </a:solidFill>
                <a:latin typeface="Arial" panose="020B0604020202020204" pitchFamily="34" charset="0"/>
                <a:ea typeface="Times New Roman" panose="02020603050405020304" pitchFamily="18" charset="0"/>
                <a:cs typeface="Times New Roman" panose="02020603050405020304" pitchFamily="18" charset="0"/>
              </a:rPr>
              <a:t> </a:t>
            </a:r>
            <a:r>
              <a:rPr lang="pt-PT" b="1" dirty="0">
                <a:solidFill>
                  <a:srgbClr val="404040"/>
                </a:solidFill>
                <a:latin typeface="Arial" panose="020B0604020202020204" pitchFamily="34" charset="0"/>
                <a:ea typeface="Times New Roman" panose="02020603050405020304" pitchFamily="18" charset="0"/>
                <a:cs typeface="Arial" panose="020B0604020202020204" pitchFamily="34" charset="0"/>
              </a:rPr>
              <a:t>O que pretende a União Europeia?</a:t>
            </a:r>
            <a:endParaRPr lang="pt-PT" sz="1400" dirty="0">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buSzPts val="1000"/>
              <a:buFont typeface="Symbol" pitchFamily="2" charset="2"/>
              <a:buChar char=""/>
              <a:tabLst>
                <a:tab pos="457200" algn="l"/>
              </a:tabLst>
            </a:pPr>
            <a:r>
              <a:rPr lang="pt-PT" dirty="0">
                <a:solidFill>
                  <a:srgbClr val="404040"/>
                </a:solidFill>
                <a:latin typeface="Arial" panose="020B0604020202020204" pitchFamily="34" charset="0"/>
                <a:ea typeface="Times New Roman" panose="02020603050405020304" pitchFamily="18" charset="0"/>
                <a:cs typeface="Arial" panose="020B0604020202020204" pitchFamily="34" charset="0"/>
              </a:rPr>
              <a:t>A UE pretende que em 2050 o seu impacto no clima seja neutro. A</a:t>
            </a:r>
            <a:r>
              <a:rPr lang="pt-PT" dirty="0">
                <a:solidFill>
                  <a:srgbClr val="0A0A0A"/>
                </a:solidFill>
                <a:latin typeface="Arial" panose="020B0604020202020204" pitchFamily="34" charset="0"/>
                <a:ea typeface="Times New Roman" panose="02020603050405020304" pitchFamily="18" charset="0"/>
                <a:cs typeface="Arial" panose="020B0604020202020204" pitchFamily="34" charset="0"/>
              </a:rPr>
              <a:t> Europa procura ser o primeiro continente neutro do ponto de vista climático. </a:t>
            </a:r>
            <a:r>
              <a:rPr lang="pt-PT" dirty="0">
                <a:solidFill>
                  <a:srgbClr val="404040"/>
                </a:solidFill>
                <a:latin typeface="Arial" panose="020B0604020202020204" pitchFamily="34" charset="0"/>
                <a:ea typeface="Times New Roman" panose="02020603050405020304" pitchFamily="18" charset="0"/>
                <a:cs typeface="Arial" panose="020B0604020202020204" pitchFamily="34" charset="0"/>
              </a:rPr>
              <a:t>A  </a:t>
            </a:r>
            <a:r>
              <a:rPr lang="pt-PT" dirty="0">
                <a:solidFill>
                  <a:srgbClr val="000000"/>
                </a:solidFill>
                <a:latin typeface="Arial" panose="020B0604020202020204" pitchFamily="34" charset="0"/>
                <a:ea typeface="Times New Roman" panose="02020603050405020304" pitchFamily="18" charset="0"/>
                <a:cs typeface="Arial" panose="020B0604020202020204" pitchFamily="34" charset="0"/>
                <a:hlinkClick r:id="rId5"/>
              </a:rPr>
              <a:t>Lei Europeia do Clima</a:t>
            </a:r>
            <a:r>
              <a:rPr lang="pt-PT" dirty="0">
                <a:solidFill>
                  <a:srgbClr val="404040"/>
                </a:solidFill>
                <a:latin typeface="Arial" panose="020B0604020202020204" pitchFamily="34" charset="0"/>
                <a:ea typeface="Times New Roman" panose="02020603050405020304" pitchFamily="18" charset="0"/>
                <a:cs typeface="Arial" panose="020B0604020202020204" pitchFamily="34" charset="0"/>
              </a:rPr>
              <a:t> transformou o compromisso político numa obrigação jurídica. O Conselho Europeu debate as iniciativas legislativas e outros tipos de iniciativas lançadas no âmbito do Pacto Ecológico Europeu, depois de estas serem propostas pela Comissão Europeia.</a:t>
            </a:r>
            <a:endParaRPr lang="pt-PT" sz="1400" dirty="0">
              <a:latin typeface="Arial" panose="020B0604020202020204" pitchFamily="34" charset="0"/>
              <a:ea typeface="Calibri" panose="020F0502020204030204" pitchFamily="34" charset="0"/>
              <a:cs typeface="Arial" panose="020B0604020202020204" pitchFamily="34" charset="0"/>
            </a:endParaRPr>
          </a:p>
          <a:p>
            <a:pPr marL="457200" algn="just">
              <a:lnSpc>
                <a:spcPct val="107000"/>
              </a:lnSpc>
            </a:pPr>
            <a:r>
              <a:rPr lang="pt-PT" dirty="0">
                <a:solidFill>
                  <a:srgbClr val="404040"/>
                </a:solidFill>
                <a:latin typeface="Arial" panose="020B0604020202020204" pitchFamily="34" charset="0"/>
                <a:ea typeface="Times New Roman" panose="02020603050405020304" pitchFamily="18" charset="0"/>
                <a:cs typeface="Arial" panose="020B0604020202020204" pitchFamily="34" charset="0"/>
              </a:rPr>
              <a:t> </a:t>
            </a:r>
            <a:endParaRPr lang="pt-PT" sz="1400" dirty="0">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800"/>
              </a:spcAft>
              <a:buSzPts val="1000"/>
              <a:buFont typeface="Symbol" pitchFamily="2" charset="2"/>
              <a:buChar char=""/>
              <a:tabLst>
                <a:tab pos="457200" algn="l"/>
              </a:tabLst>
            </a:pPr>
            <a:r>
              <a:rPr lang="pt-PT" dirty="0">
                <a:solidFill>
                  <a:srgbClr val="404040"/>
                </a:solidFill>
                <a:latin typeface="Arial" panose="020B0604020202020204" pitchFamily="34" charset="0"/>
                <a:ea typeface="Times New Roman" panose="02020603050405020304" pitchFamily="18" charset="0"/>
                <a:cs typeface="Arial" panose="020B0604020202020204" pitchFamily="34" charset="0"/>
              </a:rPr>
              <a:t>Transformar a sociedade e a economia europeias mais justas, eficazes em termos de custos e socialmente equilibradas. </a:t>
            </a:r>
            <a:r>
              <a:rPr lang="pt-PT" dirty="0">
                <a:solidFill>
                  <a:srgbClr val="000000"/>
                </a:solidFill>
                <a:latin typeface="Arial" panose="020B0604020202020204" pitchFamily="34" charset="0"/>
                <a:ea typeface="Times New Roman" panose="02020603050405020304" pitchFamily="18" charset="0"/>
                <a:cs typeface="Arial" panose="020B0604020202020204" pitchFamily="34" charset="0"/>
              </a:rPr>
              <a:t>A iniciativa, proposta pela Comissão Europeia em março e </a:t>
            </a:r>
            <a:r>
              <a:rPr lang="pt-PT" dirty="0">
                <a:solidFill>
                  <a:srgbClr val="000000"/>
                </a:solidFill>
                <a:latin typeface="Arial" panose="020B0604020202020204" pitchFamily="34" charset="0"/>
                <a:ea typeface="Times New Roman" panose="02020603050405020304" pitchFamily="18" charset="0"/>
                <a:cs typeface="Arial" panose="020B0604020202020204" pitchFamily="34" charset="0"/>
                <a:hlinkClick r:id="rId6"/>
              </a:rPr>
              <a:t>adotada pelo Parlamento Europeu</a:t>
            </a:r>
            <a:r>
              <a:rPr lang="pt-PT" dirty="0">
                <a:solidFill>
                  <a:srgbClr val="000000"/>
                </a:solidFill>
                <a:latin typeface="Arial" panose="020B0604020202020204" pitchFamily="34" charset="0"/>
                <a:ea typeface="Times New Roman" panose="02020603050405020304" pitchFamily="18" charset="0"/>
                <a:cs typeface="Arial" panose="020B0604020202020204" pitchFamily="34" charset="0"/>
              </a:rPr>
              <a:t> e pelo </a:t>
            </a:r>
            <a:r>
              <a:rPr lang="pt-PT" dirty="0">
                <a:solidFill>
                  <a:srgbClr val="000000"/>
                </a:solidFill>
                <a:latin typeface="Arial" panose="020B0604020202020204" pitchFamily="34" charset="0"/>
                <a:ea typeface="Times New Roman" panose="02020603050405020304" pitchFamily="18" charset="0"/>
                <a:cs typeface="Arial" panose="020B0604020202020204" pitchFamily="34" charset="0"/>
                <a:hlinkClick r:id="rId7"/>
              </a:rPr>
              <a:t>Conselho</a:t>
            </a:r>
            <a:r>
              <a:rPr lang="pt-PT" dirty="0">
                <a:solidFill>
                  <a:srgbClr val="000000"/>
                </a:solidFill>
                <a:latin typeface="Arial" panose="020B0604020202020204" pitchFamily="34" charset="0"/>
                <a:ea typeface="Times New Roman" panose="02020603050405020304" pitchFamily="18" charset="0"/>
                <a:cs typeface="Arial" panose="020B0604020202020204" pitchFamily="34" charset="0"/>
              </a:rPr>
              <a:t> em dezembro de 2020, enquadra-se nos esforços da UE ao abrigo do Pacto Ecológico Europeu (6 de janeiro de 2021), no âmbito do plano da UE de tornar a sua economia sustentável, graças à neutralidade climática até 2050.</a:t>
            </a:r>
            <a:r>
              <a:rPr lang="pt-PT" dirty="0">
                <a:solidFill>
                  <a:srgbClr val="202124"/>
                </a:solidFill>
                <a:latin typeface="Arial" panose="020B0604020202020204" pitchFamily="34" charset="0"/>
                <a:ea typeface="Calibri" panose="020F0502020204030204" pitchFamily="34" charset="0"/>
                <a:cs typeface="Arial" panose="020B0604020202020204" pitchFamily="34" charset="0"/>
              </a:rPr>
              <a:t> Tal irá reduzir significativamente as emissões de gases com efeito de estufa e a poluição provenientes dos </a:t>
            </a:r>
            <a:r>
              <a:rPr lang="pt-PT" b="1" dirty="0">
                <a:solidFill>
                  <a:srgbClr val="202124"/>
                </a:solidFill>
                <a:latin typeface="Arial" panose="020B0604020202020204" pitchFamily="34" charset="0"/>
                <a:ea typeface="Calibri" panose="020F0502020204030204" pitchFamily="34" charset="0"/>
                <a:cs typeface="Arial" panose="020B0604020202020204" pitchFamily="34" charset="0"/>
              </a:rPr>
              <a:t>transportes</a:t>
            </a:r>
            <a:r>
              <a:rPr lang="pt-PT" dirty="0">
                <a:solidFill>
                  <a:srgbClr val="202124"/>
                </a:solidFill>
                <a:latin typeface="Arial" panose="020B0604020202020204" pitchFamily="34" charset="0"/>
                <a:ea typeface="Calibri" panose="020F0502020204030204" pitchFamily="34" charset="0"/>
                <a:cs typeface="Arial" panose="020B0604020202020204" pitchFamily="34" charset="0"/>
              </a:rPr>
              <a:t> da UE, dando um contributo importante para os esforços envidados pela UE.</a:t>
            </a:r>
            <a:endParaRPr lang="pt-PT" sz="14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3" name="fondu.mp3" descr="fondu.mp3">
            <a:hlinkClick r:id="" action="ppaction://media"/>
            <a:extLst>
              <a:ext uri="{FF2B5EF4-FFF2-40B4-BE49-F238E27FC236}">
                <a16:creationId xmlns:a16="http://schemas.microsoft.com/office/drawing/2014/main" id="{459ED130-B16D-4457-8694-7DD1D39ED622}"/>
              </a:ext>
            </a:extLst>
          </p:cNvPr>
          <p:cNvPicPr>
            <a:picLocks noChangeAspect="1"/>
          </p:cNvPicPr>
          <p:nvPr>
            <a:audioFile r:link="rId1"/>
            <p:extLst>
              <p:ext uri="{DAA4B4D4-6D71-4841-9C94-3DE7FCFB9230}">
                <p14:media xmlns:p14="http://schemas.microsoft.com/office/powerpoint/2010/main" r:embed="rId2">
                  <p14:trim st="60000" end="3.4713297959E6"/>
                </p14:media>
              </p:ext>
            </p:extLst>
          </p:nvPr>
        </p:nvPicPr>
        <p:blipFill>
          <a:blip r:embed="rId8"/>
          <a:stretch>
            <a:fillRect/>
          </a:stretch>
        </p:blipFill>
        <p:spPr>
          <a:xfrm>
            <a:off x="11271682" y="672129"/>
            <a:ext cx="812800" cy="812800"/>
          </a:xfrm>
          <a:prstGeom prst="rect">
            <a:avLst/>
          </a:prstGeom>
        </p:spPr>
      </p:pic>
      <p:pic>
        <p:nvPicPr>
          <p:cNvPr id="4" name="Música sem título.mp3" descr="Música sem título.mp3">
            <a:hlinkClick r:id="" action="ppaction://media"/>
            <a:extLst>
              <a:ext uri="{FF2B5EF4-FFF2-40B4-BE49-F238E27FC236}">
                <a16:creationId xmlns:a16="http://schemas.microsoft.com/office/drawing/2014/main" id="{EC820844-56CE-455F-9D77-652854E5B85C}"/>
              </a:ext>
            </a:extLst>
          </p:cNvPr>
          <p:cNvPicPr>
            <a:picLocks noChangeAspect="1"/>
          </p:cNvPicPr>
          <p:nvPr>
            <a:audioFile r:link="rId1"/>
            <p:extLst>
              <p:ext uri="{DAA4B4D4-6D71-4841-9C94-3DE7FCFB9230}">
                <p14:media xmlns:p14="http://schemas.microsoft.com/office/powerpoint/2010/main" r:embed="rId3">
                  <p14:trim st="60000" end="3.254800775E6"/>
                </p14:media>
              </p:ext>
            </p:extLst>
          </p:nvPr>
        </p:nvPicPr>
        <p:blipFill>
          <a:blip r:embed="rId8"/>
          <a:stretch>
            <a:fillRect/>
          </a:stretch>
        </p:blipFill>
        <p:spPr>
          <a:xfrm>
            <a:off x="11277600" y="19127"/>
            <a:ext cx="812800" cy="812800"/>
          </a:xfrm>
          <a:prstGeom prst="rect">
            <a:avLst/>
          </a:prstGeom>
        </p:spPr>
      </p:pic>
    </p:spTree>
    <p:extLst>
      <p:ext uri="{BB962C8B-B14F-4D97-AF65-F5344CB8AC3E}">
        <p14:creationId xmlns:p14="http://schemas.microsoft.com/office/powerpoint/2010/main" val="3941261413"/>
      </p:ext>
    </p:extLst>
  </p:cSld>
  <p:clrMapOvr>
    <a:masterClrMapping/>
  </p:clrMapOvr>
  <mc:AlternateContent xmlns:mc="http://schemas.openxmlformats.org/markup-compatibility/2006" xmlns:p14="http://schemas.microsoft.com/office/powerpoint/2010/main">
    <mc:Choice Requires="p14">
      <p:transition spd="slow" p14:dur="2000" advTm="64680"/>
    </mc:Choice>
    <mc:Fallback xmlns="">
      <p:transition spd="slow" advTm="646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3"/>
                </p:tgtEl>
              </p:cMediaNode>
            </p:audio>
            <p:audio>
              <p:cMediaNode numSld="999" showWhenStopped="0">
                <p:cTn id="11"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Imagem 1">
            <a:extLst>
              <a:ext uri="{FF2B5EF4-FFF2-40B4-BE49-F238E27FC236}">
                <a16:creationId xmlns:a16="http://schemas.microsoft.com/office/drawing/2014/main" id="{94E58BEF-5AFC-A047-86E3-1005D60BC72C}"/>
              </a:ext>
            </a:extLst>
          </p:cNvPr>
          <p:cNvPicPr>
            <a:picLocks noChangeAspect="1"/>
          </p:cNvPicPr>
          <p:nvPr/>
        </p:nvPicPr>
        <p:blipFill>
          <a:blip r:embed="rId5"/>
          <a:stretch>
            <a:fillRect/>
          </a:stretch>
        </p:blipFill>
        <p:spPr>
          <a:xfrm>
            <a:off x="657656" y="89906"/>
            <a:ext cx="11096553" cy="6678188"/>
          </a:xfrm>
          <a:prstGeom prst="rect">
            <a:avLst/>
          </a:prstGeom>
        </p:spPr>
      </p:pic>
      <p:pic>
        <p:nvPicPr>
          <p:cNvPr id="3" name="fondu.mp3" descr="fondu.mp3">
            <a:hlinkClick r:id="" action="ppaction://media"/>
            <a:extLst>
              <a:ext uri="{FF2B5EF4-FFF2-40B4-BE49-F238E27FC236}">
                <a16:creationId xmlns:a16="http://schemas.microsoft.com/office/drawing/2014/main" id="{792127DB-BC2E-43CB-B0CA-2CD7411190D5}"/>
              </a:ext>
            </a:extLst>
          </p:cNvPr>
          <p:cNvPicPr>
            <a:picLocks noChangeAspect="1"/>
          </p:cNvPicPr>
          <p:nvPr>
            <a:audioFile r:link="rId1"/>
            <p:extLst>
              <p:ext uri="{DAA4B4D4-6D71-4841-9C94-3DE7FCFB9230}">
                <p14:media xmlns:p14="http://schemas.microsoft.com/office/powerpoint/2010/main" r:embed="rId2">
                  <p14:trim st="125000" end="3.4183297959E6"/>
                </p14:media>
              </p:ext>
            </p:extLst>
          </p:nvPr>
        </p:nvPicPr>
        <p:blipFill>
          <a:blip r:embed="rId6"/>
          <a:stretch>
            <a:fillRect/>
          </a:stretch>
        </p:blipFill>
        <p:spPr>
          <a:xfrm>
            <a:off x="10871200" y="788547"/>
            <a:ext cx="812800" cy="812800"/>
          </a:xfrm>
          <a:prstGeom prst="rect">
            <a:avLst/>
          </a:prstGeom>
        </p:spPr>
      </p:pic>
      <p:pic>
        <p:nvPicPr>
          <p:cNvPr id="4" name="Música sem título.mp3" descr="Música sem título.mp3">
            <a:hlinkClick r:id="" action="ppaction://media"/>
            <a:extLst>
              <a:ext uri="{FF2B5EF4-FFF2-40B4-BE49-F238E27FC236}">
                <a16:creationId xmlns:a16="http://schemas.microsoft.com/office/drawing/2014/main" id="{713004DF-44CE-469E-A466-3FB3DA1924BD}"/>
              </a:ext>
            </a:extLst>
          </p:cNvPr>
          <p:cNvPicPr>
            <a:picLocks noChangeAspect="1"/>
          </p:cNvPicPr>
          <p:nvPr>
            <a:audioFile r:link="rId1"/>
            <p:extLst>
              <p:ext uri="{DAA4B4D4-6D71-4841-9C94-3DE7FCFB9230}">
                <p14:media xmlns:p14="http://schemas.microsoft.com/office/powerpoint/2010/main" r:embed="rId3">
                  <p14:trim st="125000" end="3.201800775E6"/>
                </p14:media>
              </p:ext>
            </p:extLst>
          </p:nvPr>
        </p:nvPicPr>
        <p:blipFill>
          <a:blip r:embed="rId6"/>
          <a:stretch>
            <a:fillRect/>
          </a:stretch>
        </p:blipFill>
        <p:spPr>
          <a:xfrm>
            <a:off x="10871200" y="112304"/>
            <a:ext cx="812800" cy="812800"/>
          </a:xfrm>
          <a:prstGeom prst="rect">
            <a:avLst/>
          </a:prstGeom>
        </p:spPr>
      </p:pic>
    </p:spTree>
    <p:extLst>
      <p:ext uri="{BB962C8B-B14F-4D97-AF65-F5344CB8AC3E}">
        <p14:creationId xmlns:p14="http://schemas.microsoft.com/office/powerpoint/2010/main" val="1712245035"/>
      </p:ext>
    </p:extLst>
  </p:cSld>
  <p:clrMapOvr>
    <a:masterClrMapping/>
  </p:clrMapOvr>
  <mc:AlternateContent xmlns:mc="http://schemas.openxmlformats.org/markup-compatibility/2006" xmlns:p14="http://schemas.microsoft.com/office/powerpoint/2010/main">
    <mc:Choice Requires="p14">
      <p:transition spd="slow" p14:dur="2000" advTm="53154"/>
    </mc:Choice>
    <mc:Fallback xmlns="">
      <p:transition spd="slow" advTm="531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3"/>
                </p:tgtEl>
              </p:cMediaNode>
            </p:audio>
            <p:audio>
              <p:cMediaNode numSld="999" showWhenStopped="0">
                <p:cTn id="11"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tângulo 3">
            <a:extLst>
              <a:ext uri="{FF2B5EF4-FFF2-40B4-BE49-F238E27FC236}">
                <a16:creationId xmlns:a16="http://schemas.microsoft.com/office/drawing/2014/main" id="{3B44250C-117B-0749-B506-BBA5BB108C71}"/>
              </a:ext>
            </a:extLst>
          </p:cNvPr>
          <p:cNvSpPr/>
          <p:nvPr/>
        </p:nvSpPr>
        <p:spPr>
          <a:xfrm>
            <a:off x="1275120" y="919817"/>
            <a:ext cx="9181069" cy="4351897"/>
          </a:xfrm>
          <a:prstGeom prst="rect">
            <a:avLst/>
          </a:prstGeom>
        </p:spPr>
        <p:txBody>
          <a:bodyPr wrap="square">
            <a:spAutoFit/>
          </a:bodyPr>
          <a:lstStyle/>
          <a:p>
            <a:pPr algn="ctr">
              <a:lnSpc>
                <a:spcPct val="107000"/>
              </a:lnSpc>
              <a:spcAft>
                <a:spcPts val="800"/>
              </a:spcAft>
            </a:pPr>
            <a:r>
              <a:rPr lang="pt-PT" b="1" dirty="0">
                <a:solidFill>
                  <a:srgbClr val="404040"/>
                </a:solidFill>
                <a:latin typeface="Arial" panose="020B0604020202020204" pitchFamily="34" charset="0"/>
                <a:ea typeface="Times New Roman" panose="02020603050405020304" pitchFamily="18" charset="0"/>
                <a:cs typeface="Arial" panose="020B0604020202020204" pitchFamily="34" charset="0"/>
              </a:rPr>
              <a:t>Que medidas são necessárias tomar em todos os setores da nossa economia?</a:t>
            </a:r>
            <a:endParaRPr lang="pt-PT" dirty="0">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800"/>
              </a:spcAft>
              <a:buSzPts val="1000"/>
              <a:buFont typeface="Symbol" pitchFamily="2" charset="2"/>
              <a:buChar char=""/>
              <a:tabLst>
                <a:tab pos="457200" algn="l"/>
              </a:tabLst>
            </a:pPr>
            <a:r>
              <a:rPr lang="pt-PT" dirty="0">
                <a:solidFill>
                  <a:srgbClr val="404040"/>
                </a:solidFill>
                <a:latin typeface="Arial" panose="020B0604020202020204" pitchFamily="34" charset="0"/>
                <a:ea typeface="Times New Roman" panose="02020603050405020304" pitchFamily="18" charset="0"/>
                <a:cs typeface="Arial" panose="020B0604020202020204" pitchFamily="34" charset="0"/>
              </a:rPr>
              <a:t>cooperar com parceiros internacionais no sentido de melhorar as normas ambientais globais;</a:t>
            </a:r>
            <a:endParaRPr lang="pt-PT" dirty="0">
              <a:solidFill>
                <a:srgbClr val="404040"/>
              </a:solidFill>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800"/>
              </a:spcAft>
              <a:buSzPts val="1000"/>
              <a:buFont typeface="Symbol" pitchFamily="2" charset="2"/>
              <a:buChar char=""/>
              <a:tabLst>
                <a:tab pos="457200" algn="l"/>
              </a:tabLst>
            </a:pPr>
            <a:r>
              <a:rPr lang="pt-PT" dirty="0">
                <a:solidFill>
                  <a:srgbClr val="404040"/>
                </a:solidFill>
                <a:latin typeface="Arial" panose="020B0604020202020204" pitchFamily="34" charset="0"/>
                <a:ea typeface="Times New Roman" panose="02020603050405020304" pitchFamily="18" charset="0"/>
                <a:cs typeface="Arial" panose="020B0604020202020204" pitchFamily="34" charset="0"/>
              </a:rPr>
              <a:t>investir em tecnologias não prejudiciais para o ambiente;</a:t>
            </a:r>
            <a:endParaRPr lang="pt-PT" dirty="0">
              <a:solidFill>
                <a:srgbClr val="404040"/>
              </a:solidFill>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800"/>
              </a:spcAft>
              <a:buSzPts val="1000"/>
              <a:buFont typeface="Symbol" pitchFamily="2" charset="2"/>
              <a:buChar char=""/>
              <a:tabLst>
                <a:tab pos="457200" algn="l"/>
              </a:tabLst>
            </a:pPr>
            <a:r>
              <a:rPr lang="pt-PT" dirty="0">
                <a:solidFill>
                  <a:srgbClr val="404040"/>
                </a:solidFill>
                <a:latin typeface="Arial" panose="020B0604020202020204" pitchFamily="34" charset="0"/>
                <a:ea typeface="Times New Roman" panose="02020603050405020304" pitchFamily="18" charset="0"/>
                <a:cs typeface="Arial" panose="020B0604020202020204" pitchFamily="34" charset="0"/>
              </a:rPr>
              <a:t>descarbonizar o setor da energia;</a:t>
            </a:r>
            <a:endParaRPr lang="pt-PT" dirty="0">
              <a:solidFill>
                <a:srgbClr val="404040"/>
              </a:solidFill>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800"/>
              </a:spcAft>
              <a:buSzPts val="1000"/>
              <a:buFont typeface="Symbol" pitchFamily="2" charset="2"/>
              <a:buChar char=""/>
              <a:tabLst>
                <a:tab pos="457200" algn="l"/>
              </a:tabLst>
            </a:pPr>
            <a:r>
              <a:rPr lang="pt-PT" dirty="0">
                <a:solidFill>
                  <a:srgbClr val="404040"/>
                </a:solidFill>
                <a:latin typeface="Arial" panose="020B0604020202020204" pitchFamily="34" charset="0"/>
                <a:ea typeface="Times New Roman" panose="02020603050405020304" pitchFamily="18" charset="0"/>
                <a:cs typeface="Arial" panose="020B0604020202020204" pitchFamily="34" charset="0"/>
              </a:rPr>
              <a:t>assegurar o aumento da eficiência energética dos edifícios;</a:t>
            </a:r>
            <a:endParaRPr lang="pt-PT" dirty="0">
              <a:solidFill>
                <a:srgbClr val="404040"/>
              </a:solidFill>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800"/>
              </a:spcAft>
              <a:buSzPts val="1000"/>
              <a:buFont typeface="Symbol" pitchFamily="2" charset="2"/>
              <a:buChar char=""/>
              <a:tabLst>
                <a:tab pos="457200" algn="l"/>
              </a:tabLst>
            </a:pPr>
            <a:r>
              <a:rPr lang="pt-PT" dirty="0">
                <a:solidFill>
                  <a:srgbClr val="404040"/>
                </a:solidFill>
                <a:latin typeface="Arial" panose="020B0604020202020204" pitchFamily="34" charset="0"/>
                <a:ea typeface="Times New Roman" panose="02020603050405020304" pitchFamily="18" charset="0"/>
                <a:cs typeface="Arial" panose="020B0604020202020204" pitchFamily="34" charset="0"/>
              </a:rPr>
              <a:t>apoiar a inovação industrial;</a:t>
            </a:r>
            <a:endParaRPr lang="pt-PT" dirty="0">
              <a:solidFill>
                <a:srgbClr val="404040"/>
              </a:solidFill>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800"/>
              </a:spcAft>
              <a:buSzPts val="1000"/>
              <a:buFont typeface="Symbol" pitchFamily="2" charset="2"/>
              <a:buChar char=""/>
              <a:tabLst>
                <a:tab pos="457200" algn="l"/>
              </a:tabLst>
            </a:pPr>
            <a:r>
              <a:rPr lang="pt-PT" dirty="0">
                <a:solidFill>
                  <a:srgbClr val="404040"/>
                </a:solidFill>
                <a:latin typeface="Arial" panose="020B0604020202020204" pitchFamily="34" charset="0"/>
                <a:ea typeface="Times New Roman" panose="02020603050405020304" pitchFamily="18" charset="0"/>
                <a:cs typeface="Arial" panose="020B0604020202020204" pitchFamily="34" charset="0"/>
              </a:rPr>
              <a:t>implantar formas de transporte público e privado mais limpas, mais baratas e mais saudáveis; </a:t>
            </a:r>
            <a:endParaRPr lang="pt-PT" dirty="0">
              <a:solidFill>
                <a:srgbClr val="404040"/>
              </a:solidFill>
              <a:latin typeface="Arial" panose="020B0604020202020204" pitchFamily="34" charset="0"/>
              <a:ea typeface="Calibri" panose="020F0502020204030204" pitchFamily="34" charset="0"/>
              <a:cs typeface="Arial" panose="020B0604020202020204" pitchFamily="34" charset="0"/>
            </a:endParaRPr>
          </a:p>
          <a:p>
            <a:pPr marL="342900" lvl="0" indent="-342900" algn="just" fontAlgn="base">
              <a:lnSpc>
                <a:spcPct val="107000"/>
              </a:lnSpc>
              <a:spcAft>
                <a:spcPts val="1500"/>
              </a:spcAft>
              <a:buSzPts val="1000"/>
              <a:buFont typeface="Symbol" pitchFamily="2" charset="2"/>
              <a:buChar char=""/>
              <a:tabLst>
                <a:tab pos="457200" algn="l"/>
              </a:tabLst>
            </a:pPr>
            <a:r>
              <a:rPr lang="pt-PT" dirty="0">
                <a:solidFill>
                  <a:srgbClr val="0A0A0A"/>
                </a:solidFill>
                <a:latin typeface="Arial" panose="020B0604020202020204" pitchFamily="34" charset="0"/>
                <a:ea typeface="Times New Roman" panose="02020603050405020304" pitchFamily="18" charset="0"/>
                <a:cs typeface="Arial" panose="020B0604020202020204" pitchFamily="34" charset="0"/>
              </a:rPr>
              <a:t>intervir na biodiversidade, “do prado ao prato”,  agricultura sustentável, energia limpa, indústria sustentável, construção e renovação, mobilidade sustentável, eliminação da poluição, e ação climática. </a:t>
            </a:r>
            <a:endParaRPr lang="pt-PT" dirty="0">
              <a:effectLst/>
              <a:latin typeface="Arial" panose="020B0604020202020204" pitchFamily="34" charset="0"/>
              <a:ea typeface="Calibri" panose="020F0502020204030204" pitchFamily="34" charset="0"/>
              <a:cs typeface="Arial" panose="020B0604020202020204" pitchFamily="34" charset="0"/>
            </a:endParaRPr>
          </a:p>
        </p:txBody>
      </p:sp>
      <p:pic>
        <p:nvPicPr>
          <p:cNvPr id="3" name="fondu.mp3" descr="fondu.mp3">
            <a:hlinkClick r:id="" action="ppaction://media"/>
            <a:extLst>
              <a:ext uri="{FF2B5EF4-FFF2-40B4-BE49-F238E27FC236}">
                <a16:creationId xmlns:a16="http://schemas.microsoft.com/office/drawing/2014/main" id="{D0A13C54-8480-44F4-A66D-9B9E2662DD02}"/>
              </a:ext>
            </a:extLst>
          </p:cNvPr>
          <p:cNvPicPr>
            <a:picLocks noChangeAspect="1"/>
          </p:cNvPicPr>
          <p:nvPr>
            <a:audioFile r:link="rId1"/>
            <p:extLst>
              <p:ext uri="{DAA4B4D4-6D71-4841-9C94-3DE7FCFB9230}">
                <p14:media xmlns:p14="http://schemas.microsoft.com/office/powerpoint/2010/main" r:embed="rId2">
                  <p14:trim st="178000" end="3.3803297959E6"/>
                </p14:media>
              </p:ext>
            </p:extLst>
          </p:nvPr>
        </p:nvPicPr>
        <p:blipFill>
          <a:blip r:embed="rId5"/>
          <a:stretch>
            <a:fillRect/>
          </a:stretch>
        </p:blipFill>
        <p:spPr>
          <a:xfrm>
            <a:off x="10871200" y="919817"/>
            <a:ext cx="812800" cy="812800"/>
          </a:xfrm>
          <a:prstGeom prst="rect">
            <a:avLst/>
          </a:prstGeom>
        </p:spPr>
      </p:pic>
      <p:pic>
        <p:nvPicPr>
          <p:cNvPr id="5" name="Música sem título.mp3" descr="Música sem título.mp3">
            <a:hlinkClick r:id="" action="ppaction://media"/>
            <a:extLst>
              <a:ext uri="{FF2B5EF4-FFF2-40B4-BE49-F238E27FC236}">
                <a16:creationId xmlns:a16="http://schemas.microsoft.com/office/drawing/2014/main" id="{D8C4F04A-4389-42E1-9932-4B1FF7893A0D}"/>
              </a:ext>
            </a:extLst>
          </p:cNvPr>
          <p:cNvPicPr>
            <a:picLocks noChangeAspect="1"/>
          </p:cNvPicPr>
          <p:nvPr>
            <a:audioFile r:link="rId1"/>
            <p:extLst>
              <p:ext uri="{DAA4B4D4-6D71-4841-9C94-3DE7FCFB9230}">
                <p14:media xmlns:p14="http://schemas.microsoft.com/office/powerpoint/2010/main" r:embed="rId3">
                  <p14:trim st="178000" end="3.163800775E6"/>
                </p14:media>
              </p:ext>
            </p:extLst>
          </p:nvPr>
        </p:nvPicPr>
        <p:blipFill>
          <a:blip r:embed="rId5"/>
          <a:stretch>
            <a:fillRect/>
          </a:stretch>
        </p:blipFill>
        <p:spPr>
          <a:xfrm>
            <a:off x="10871200" y="228557"/>
            <a:ext cx="812800" cy="812800"/>
          </a:xfrm>
          <a:prstGeom prst="rect">
            <a:avLst/>
          </a:prstGeom>
        </p:spPr>
      </p:pic>
    </p:spTree>
    <p:extLst>
      <p:ext uri="{BB962C8B-B14F-4D97-AF65-F5344CB8AC3E}">
        <p14:creationId xmlns:p14="http://schemas.microsoft.com/office/powerpoint/2010/main" val="2878477671"/>
      </p:ext>
    </p:extLst>
  </p:cSld>
  <p:clrMapOvr>
    <a:masterClrMapping/>
  </p:clrMapOvr>
  <mc:AlternateContent xmlns:mc="http://schemas.openxmlformats.org/markup-compatibility/2006" xmlns:p14="http://schemas.microsoft.com/office/powerpoint/2010/main">
    <mc:Choice Requires="p14">
      <p:transition spd="slow" p14:dur="2000" advTm="38006"/>
    </mc:Choice>
    <mc:Fallback xmlns="">
      <p:transition spd="slow" advTm="380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3"/>
                </p:tgtEl>
              </p:cMediaNode>
            </p:audio>
            <p:audio>
              <p:cMediaNode numSld="999" showWhenStopped="0">
                <p:cTn id="11"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tângulo 3">
            <a:extLst>
              <a:ext uri="{FF2B5EF4-FFF2-40B4-BE49-F238E27FC236}">
                <a16:creationId xmlns:a16="http://schemas.microsoft.com/office/drawing/2014/main" id="{4B9885A6-3A89-3345-BADC-D6342C4DADD0}"/>
              </a:ext>
            </a:extLst>
          </p:cNvPr>
          <p:cNvSpPr/>
          <p:nvPr/>
        </p:nvSpPr>
        <p:spPr>
          <a:xfrm>
            <a:off x="2158313" y="510480"/>
            <a:ext cx="7492314" cy="5229573"/>
          </a:xfrm>
          <a:prstGeom prst="rect">
            <a:avLst/>
          </a:prstGeom>
        </p:spPr>
        <p:txBody>
          <a:bodyPr wrap="square">
            <a:spAutoFit/>
          </a:bodyPr>
          <a:lstStyle/>
          <a:p>
            <a:pPr algn="ctr">
              <a:lnSpc>
                <a:spcPct val="107000"/>
              </a:lnSpc>
              <a:spcAft>
                <a:spcPts val="800"/>
              </a:spcAft>
            </a:pPr>
            <a:r>
              <a:rPr lang="pt-PT" b="1" dirty="0">
                <a:solidFill>
                  <a:srgbClr val="404040"/>
                </a:solidFill>
                <a:latin typeface="Arial" panose="020B0604020202020204" pitchFamily="34" charset="0"/>
                <a:ea typeface="Calibri" panose="020F0502020204030204" pitchFamily="34" charset="0"/>
                <a:cs typeface="Arial" panose="020B0604020202020204" pitchFamily="34" charset="0"/>
              </a:rPr>
              <a:t>Que tipo de apoio prestará a UE?</a:t>
            </a:r>
            <a:endParaRPr lang="pt-PT"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0"/>
              </a:spcAft>
              <a:buFont typeface="Symbol" panose="05050102010706020507" pitchFamily="18" charset="2"/>
              <a:buChar char=""/>
            </a:pPr>
            <a:r>
              <a:rPr lang="pt-PT" dirty="0">
                <a:solidFill>
                  <a:srgbClr val="404040"/>
                </a:solidFill>
                <a:latin typeface="Arial" panose="020B0604020202020204" pitchFamily="34" charset="0"/>
                <a:ea typeface="Calibri" panose="020F0502020204030204" pitchFamily="34" charset="0"/>
                <a:cs typeface="Arial" panose="020B0604020202020204" pitchFamily="34" charset="0"/>
              </a:rPr>
              <a:t>assistência técnica para ajudar quem é mais afetado pela transição para a economia verde.</a:t>
            </a:r>
            <a:endParaRPr lang="pt-PT"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800"/>
              </a:spcAft>
              <a:buFont typeface="Symbol" panose="05050102010706020507" pitchFamily="18" charset="2"/>
              <a:buChar char=""/>
            </a:pPr>
            <a:r>
              <a:rPr lang="pt-PT" dirty="0">
                <a:solidFill>
                  <a:srgbClr val="404040"/>
                </a:solidFill>
                <a:latin typeface="Arial" panose="020B0604020202020204" pitchFamily="34" charset="0"/>
                <a:ea typeface="Calibri" panose="020F0502020204030204" pitchFamily="34" charset="0"/>
                <a:cs typeface="Arial" panose="020B0604020202020204" pitchFamily="34" charset="0"/>
              </a:rPr>
              <a:t>apoio financeiro através do </a:t>
            </a:r>
            <a:r>
              <a:rPr lang="pt-PT" u="sng" dirty="0">
                <a:solidFill>
                  <a:srgbClr val="0000FF"/>
                </a:solidFill>
                <a:latin typeface="Arial" panose="020B0604020202020204" pitchFamily="34" charset="0"/>
                <a:ea typeface="Calibri" panose="020F0502020204030204" pitchFamily="34" charset="0"/>
                <a:cs typeface="Arial" panose="020B0604020202020204" pitchFamily="34" charset="0"/>
                <a:hlinkClick r:id="rId5"/>
              </a:rPr>
              <a:t>Mecanismo para uma Transição Justa</a:t>
            </a:r>
            <a:r>
              <a:rPr lang="pt-PT" dirty="0">
                <a:latin typeface="Arial" panose="020B0604020202020204" pitchFamily="34" charset="0"/>
                <a:ea typeface="Calibri" panose="020F0502020204030204" pitchFamily="34" charset="0"/>
                <a:cs typeface="Arial" panose="020B0604020202020204" pitchFamily="34" charset="0"/>
              </a:rPr>
              <a:t>. </a:t>
            </a:r>
            <a:r>
              <a:rPr lang="pt-PT" dirty="0">
                <a:solidFill>
                  <a:srgbClr val="404040"/>
                </a:solidFill>
                <a:latin typeface="Arial" panose="020B0604020202020204" pitchFamily="34" charset="0"/>
                <a:ea typeface="Calibri" panose="020F0502020204030204" pitchFamily="34" charset="0"/>
                <a:cs typeface="Arial" panose="020B0604020202020204" pitchFamily="34" charset="0"/>
              </a:rPr>
              <a:t>Este mecanismo ajudará a mobilizar, pelo menos, 100 mil milhões de EUR no período de 2021-2027, nas regiões mais afetadas. </a:t>
            </a:r>
            <a:endParaRPr lang="pt-PT"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pt-PT"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pt-PT"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pt-PT" b="1" dirty="0">
                <a:solidFill>
                  <a:srgbClr val="000000"/>
                </a:solidFill>
                <a:latin typeface="Arial" panose="020B0604020202020204" pitchFamily="34" charset="0"/>
                <a:ea typeface="Times New Roman" panose="02020603050405020304" pitchFamily="18" charset="0"/>
                <a:cs typeface="Arial" panose="020B0604020202020204" pitchFamily="34" charset="0"/>
              </a:rPr>
              <a:t>Como concretizar o Pacto Ecológico Europeu?</a:t>
            </a:r>
            <a:endParaRPr lang="pt-PT"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pt-PT" b="1" dirty="0" err="1">
                <a:solidFill>
                  <a:srgbClr val="000000"/>
                </a:solidFill>
                <a:latin typeface="Arial" panose="020B0604020202020204" pitchFamily="34" charset="0"/>
                <a:ea typeface="Calibri" panose="020F0502020204030204" pitchFamily="34" charset="0"/>
                <a:cs typeface="Arial" panose="020B0604020202020204" pitchFamily="34" charset="0"/>
              </a:rPr>
              <a:t>Ursula</a:t>
            </a:r>
            <a:r>
              <a:rPr lang="pt-PT" b="1" dirty="0">
                <a:solidFill>
                  <a:srgbClr val="000000"/>
                </a:solidFill>
                <a:latin typeface="Arial" panose="020B0604020202020204" pitchFamily="34" charset="0"/>
                <a:ea typeface="Calibri" panose="020F0502020204030204" pitchFamily="34" charset="0"/>
                <a:cs typeface="Arial" panose="020B0604020202020204" pitchFamily="34" charset="0"/>
              </a:rPr>
              <a:t> </a:t>
            </a:r>
            <a:r>
              <a:rPr lang="pt-PT" b="1" dirty="0" err="1">
                <a:solidFill>
                  <a:srgbClr val="000000"/>
                </a:solidFill>
                <a:latin typeface="Arial" panose="020B0604020202020204" pitchFamily="34" charset="0"/>
                <a:ea typeface="Calibri" panose="020F0502020204030204" pitchFamily="34" charset="0"/>
                <a:cs typeface="Arial" panose="020B0604020202020204" pitchFamily="34" charset="0"/>
              </a:rPr>
              <a:t>von</a:t>
            </a:r>
            <a:r>
              <a:rPr lang="pt-PT" b="1" dirty="0">
                <a:solidFill>
                  <a:srgbClr val="000000"/>
                </a:solidFill>
                <a:latin typeface="Arial" panose="020B0604020202020204" pitchFamily="34" charset="0"/>
                <a:ea typeface="Calibri" panose="020F0502020204030204" pitchFamily="34" charset="0"/>
                <a:cs typeface="Arial" panose="020B0604020202020204" pitchFamily="34" charset="0"/>
              </a:rPr>
              <a:t> der </a:t>
            </a:r>
            <a:r>
              <a:rPr lang="pt-PT" b="1" dirty="0" err="1">
                <a:solidFill>
                  <a:srgbClr val="000000"/>
                </a:solidFill>
                <a:latin typeface="Arial" panose="020B0604020202020204" pitchFamily="34" charset="0"/>
                <a:ea typeface="Calibri" panose="020F0502020204030204" pitchFamily="34" charset="0"/>
                <a:cs typeface="Arial" panose="020B0604020202020204" pitchFamily="34" charset="0"/>
              </a:rPr>
              <a:t>Leyen</a:t>
            </a:r>
            <a:r>
              <a:rPr lang="pt-PT" dirty="0">
                <a:solidFill>
                  <a:srgbClr val="000000"/>
                </a:solidFill>
                <a:latin typeface="Arial" panose="020B0604020202020204" pitchFamily="34" charset="0"/>
                <a:ea typeface="Calibri" panose="020F0502020204030204" pitchFamily="34" charset="0"/>
                <a:cs typeface="Arial" panose="020B0604020202020204" pitchFamily="34" charset="0"/>
              </a:rPr>
              <a:t>, presidente da Comissão Europeia, afirmou: </a:t>
            </a:r>
            <a:r>
              <a:rPr lang="pt-PT" i="1" dirty="0">
                <a:solidFill>
                  <a:srgbClr val="000000"/>
                </a:solidFill>
                <a:latin typeface="Arial" panose="020B0604020202020204" pitchFamily="34" charset="0"/>
                <a:ea typeface="Calibri" panose="020F0502020204030204" pitchFamily="34" charset="0"/>
                <a:cs typeface="Arial" panose="020B0604020202020204" pitchFamily="34" charset="0"/>
              </a:rPr>
              <a:t>«O novo Bauhaus europeu é um projeto de esperança destinado a explorar a forma como vivemos melhor em conjunto após a pandemia. Trata-se de adequar a sustentabilidade ao estilo, a fim de aproximar o Pacto Ecológico Europeu da mentalidade e das casas das pessoas. Precisamos de todas as mentes criativas — projetistas, artistas, cientistas, arquitetos e cidadãos — para que o novo Bauhaus europeu seja um sucesso.»</a:t>
            </a:r>
            <a:endParaRPr lang="pt-PT" dirty="0">
              <a:effectLst/>
              <a:latin typeface="Arial" panose="020B0604020202020204" pitchFamily="34" charset="0"/>
              <a:ea typeface="Calibri" panose="020F0502020204030204" pitchFamily="34" charset="0"/>
              <a:cs typeface="Arial" panose="020B0604020202020204" pitchFamily="34" charset="0"/>
            </a:endParaRPr>
          </a:p>
        </p:txBody>
      </p:sp>
      <p:pic>
        <p:nvPicPr>
          <p:cNvPr id="3" name="fondu.mp3" descr="fondu.mp3">
            <a:hlinkClick r:id="" action="ppaction://media"/>
            <a:extLst>
              <a:ext uri="{FF2B5EF4-FFF2-40B4-BE49-F238E27FC236}">
                <a16:creationId xmlns:a16="http://schemas.microsoft.com/office/drawing/2014/main" id="{7EF3AC79-5D15-44BD-8010-E093BF8F5FFA}"/>
              </a:ext>
            </a:extLst>
          </p:cNvPr>
          <p:cNvPicPr>
            <a:picLocks noChangeAspect="1"/>
          </p:cNvPicPr>
          <p:nvPr>
            <a:audioFile r:link="rId1"/>
            <p:extLst>
              <p:ext uri="{DAA4B4D4-6D71-4841-9C94-3DE7FCFB9230}">
                <p14:media xmlns:p14="http://schemas.microsoft.com/office/powerpoint/2010/main" r:embed="rId2">
                  <p14:trim st="216000" end="3.3323297959E6"/>
                </p14:media>
              </p:ext>
            </p:extLst>
          </p:nvPr>
        </p:nvPicPr>
        <p:blipFill>
          <a:blip r:embed="rId6"/>
          <a:stretch>
            <a:fillRect/>
          </a:stretch>
        </p:blipFill>
        <p:spPr>
          <a:xfrm>
            <a:off x="10871200" y="907185"/>
            <a:ext cx="812800" cy="812800"/>
          </a:xfrm>
          <a:prstGeom prst="rect">
            <a:avLst/>
          </a:prstGeom>
        </p:spPr>
      </p:pic>
      <p:pic>
        <p:nvPicPr>
          <p:cNvPr id="6" name="Música sem título.mp3" descr="Música sem título.mp3">
            <a:hlinkClick r:id="" action="ppaction://media"/>
            <a:extLst>
              <a:ext uri="{FF2B5EF4-FFF2-40B4-BE49-F238E27FC236}">
                <a16:creationId xmlns:a16="http://schemas.microsoft.com/office/drawing/2014/main" id="{A134554F-BE5C-4084-A46D-FCC77F320393}"/>
              </a:ext>
            </a:extLst>
          </p:cNvPr>
          <p:cNvPicPr>
            <a:picLocks noChangeAspect="1"/>
          </p:cNvPicPr>
          <p:nvPr>
            <a:audioFile r:link="rId1"/>
            <p:extLst>
              <p:ext uri="{DAA4B4D4-6D71-4841-9C94-3DE7FCFB9230}">
                <p14:media xmlns:p14="http://schemas.microsoft.com/office/powerpoint/2010/main" r:embed="rId3">
                  <p14:trim st="216000" end="3.115800775E6"/>
                </p14:media>
              </p:ext>
            </p:extLst>
          </p:nvPr>
        </p:nvPicPr>
        <p:blipFill>
          <a:blip r:embed="rId6"/>
          <a:stretch>
            <a:fillRect/>
          </a:stretch>
        </p:blipFill>
        <p:spPr>
          <a:xfrm>
            <a:off x="10871200" y="210802"/>
            <a:ext cx="812800" cy="812800"/>
          </a:xfrm>
          <a:prstGeom prst="rect">
            <a:avLst/>
          </a:prstGeom>
        </p:spPr>
      </p:pic>
    </p:spTree>
    <p:extLst>
      <p:ext uri="{BB962C8B-B14F-4D97-AF65-F5344CB8AC3E}">
        <p14:creationId xmlns:p14="http://schemas.microsoft.com/office/powerpoint/2010/main" val="4106291568"/>
      </p:ext>
    </p:extLst>
  </p:cSld>
  <p:clrMapOvr>
    <a:masterClrMapping/>
  </p:clrMapOvr>
  <mc:AlternateContent xmlns:mc="http://schemas.openxmlformats.org/markup-compatibility/2006" xmlns:p14="http://schemas.microsoft.com/office/powerpoint/2010/main">
    <mc:Choice Requires="p14">
      <p:transition spd="slow" p14:dur="2000" advTm="48394"/>
    </mc:Choice>
    <mc:Fallback xmlns="">
      <p:transition spd="slow" advTm="483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3"/>
                </p:tgtEl>
              </p:cMediaNode>
            </p:audio>
            <p:audio>
              <p:cMediaNode numSld="999" showWhenStopped="0">
                <p:cTn id="11"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tângulo 1">
            <a:extLst>
              <a:ext uri="{FF2B5EF4-FFF2-40B4-BE49-F238E27FC236}">
                <a16:creationId xmlns:a16="http://schemas.microsoft.com/office/drawing/2014/main" id="{E807FD9C-CBD0-3D4A-B68B-CE3DFB8C3032}"/>
              </a:ext>
            </a:extLst>
          </p:cNvPr>
          <p:cNvSpPr/>
          <p:nvPr/>
        </p:nvSpPr>
        <p:spPr>
          <a:xfrm>
            <a:off x="1532238" y="974735"/>
            <a:ext cx="8167816" cy="4330416"/>
          </a:xfrm>
          <a:prstGeom prst="rect">
            <a:avLst/>
          </a:prstGeom>
        </p:spPr>
        <p:txBody>
          <a:bodyPr wrap="square">
            <a:spAutoFit/>
          </a:bodyPr>
          <a:lstStyle/>
          <a:p>
            <a:pPr algn="ctr">
              <a:lnSpc>
                <a:spcPct val="107000"/>
              </a:lnSpc>
              <a:spcAft>
                <a:spcPts val="800"/>
              </a:spcAft>
            </a:pPr>
            <a:r>
              <a:rPr lang="pt-PT" b="1" dirty="0">
                <a:solidFill>
                  <a:srgbClr val="000000"/>
                </a:solidFill>
                <a:latin typeface="Arial" panose="020B0604020202020204" pitchFamily="34" charset="0"/>
                <a:ea typeface="Times New Roman" panose="02020603050405020304" pitchFamily="18" charset="0"/>
                <a:cs typeface="Arial" panose="020B0604020202020204" pitchFamily="34" charset="0"/>
              </a:rPr>
              <a:t>Em que consiste o novo Bauhaus europeu? </a:t>
            </a:r>
            <a:endParaRPr lang="pt-PT" dirty="0">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buFont typeface="Symbol" pitchFamily="2" charset="2"/>
              <a:buChar char=""/>
            </a:pPr>
            <a:r>
              <a:rPr lang="pt-PT" dirty="0">
                <a:solidFill>
                  <a:srgbClr val="000000"/>
                </a:solidFill>
                <a:latin typeface="Arial" panose="020B0604020202020204" pitchFamily="34" charset="0"/>
                <a:ea typeface="Times New Roman" panose="02020603050405020304" pitchFamily="18" charset="0"/>
                <a:cs typeface="Arial" panose="020B0604020202020204" pitchFamily="34" charset="0"/>
              </a:rPr>
              <a:t>é um projeto económico, cultural e ambiental que visa combinar a conceção, a sustentabilidade, a disponibilidade, a acessibilidade de preços e o investimento para ajudar a concretizar o Pacto Ecológico Europeu. O novo Bauhaus europeu é uma iniciativa criativa, que derruba fronteiras entre a ciência e a tecnologia, a arte, a cultura e a inclusão social, a fim de permitir a conceção de soluções para problemas quotidianos. </a:t>
            </a:r>
            <a:endParaRPr lang="pt-PT" dirty="0">
              <a:latin typeface="Arial" panose="020B0604020202020204" pitchFamily="34" charset="0"/>
              <a:ea typeface="Calibri" panose="020F0502020204030204" pitchFamily="34" charset="0"/>
              <a:cs typeface="Arial" panose="020B0604020202020204" pitchFamily="34" charset="0"/>
            </a:endParaRPr>
          </a:p>
          <a:p>
            <a:pPr marL="457200" algn="just">
              <a:lnSpc>
                <a:spcPct val="107000"/>
              </a:lnSpc>
              <a:spcAft>
                <a:spcPts val="800"/>
              </a:spcAft>
            </a:pPr>
            <a:r>
              <a:rPr lang="pt-PT"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pt-PT" dirty="0">
              <a:latin typeface="Arial" panose="020B0604020202020204" pitchFamily="34" charset="0"/>
              <a:ea typeface="Calibri" panose="020F0502020204030204" pitchFamily="34" charset="0"/>
              <a:cs typeface="Arial" panose="020B0604020202020204" pitchFamily="34" charset="0"/>
            </a:endParaRPr>
          </a:p>
          <a:p>
            <a:pPr marL="285750" indent="-285750" algn="just">
              <a:buFont typeface="Arial" panose="020B0604020202020204" pitchFamily="34" charset="0"/>
              <a:buChar char="•"/>
            </a:pPr>
            <a:r>
              <a:rPr lang="pt-PT" dirty="0">
                <a:solidFill>
                  <a:srgbClr val="000000"/>
                </a:solidFill>
                <a:latin typeface="Arial" panose="020B0604020202020204" pitchFamily="34" charset="0"/>
                <a:ea typeface="Times New Roman" panose="02020603050405020304" pitchFamily="18" charset="0"/>
                <a:cs typeface="Arial" panose="020B0604020202020204" pitchFamily="34" charset="0"/>
              </a:rPr>
              <a:t>Os valores fundamentais do novo Bauhaus europeu são a sustentabilidade, a estética e a </a:t>
            </a:r>
            <a:r>
              <a:rPr lang="pt-PT" dirty="0" err="1">
                <a:solidFill>
                  <a:srgbClr val="000000"/>
                </a:solidFill>
                <a:latin typeface="Arial" panose="020B0604020202020204" pitchFamily="34" charset="0"/>
                <a:ea typeface="Times New Roman" panose="02020603050405020304" pitchFamily="18" charset="0"/>
                <a:cs typeface="Arial" panose="020B0604020202020204" pitchFamily="34" charset="0"/>
              </a:rPr>
              <a:t>inclusividade</a:t>
            </a:r>
            <a:r>
              <a:rPr lang="pt-PT" dirty="0">
                <a:solidFill>
                  <a:srgbClr val="000000"/>
                </a:solidFill>
                <a:latin typeface="Arial" panose="020B0604020202020204" pitchFamily="34" charset="0"/>
                <a:ea typeface="Times New Roman" panose="02020603050405020304" pitchFamily="18" charset="0"/>
                <a:cs typeface="Arial" panose="020B0604020202020204" pitchFamily="34" charset="0"/>
              </a:rPr>
              <a:t>. O objetivo da fase de conceção é empregar um processo para moldar o conceito explorando ideias, identificando as necessidades e desafios comuns mais urgentes e interligando as partes interessadas. Sendo um dos elementos da fase de conceção, a Comissão lançou a primeira edição do prémio novo Bauhaus europeu.</a:t>
            </a:r>
            <a:r>
              <a:rPr lang="pt-PT" dirty="0">
                <a:latin typeface="Arial" panose="020B0604020202020204" pitchFamily="34" charset="0"/>
                <a:cs typeface="Arial" panose="020B0604020202020204" pitchFamily="34" charset="0"/>
              </a:rPr>
              <a:t> </a:t>
            </a:r>
          </a:p>
        </p:txBody>
      </p:sp>
      <p:pic>
        <p:nvPicPr>
          <p:cNvPr id="3" name="fondu.mp3" descr="fondu.mp3">
            <a:hlinkClick r:id="" action="ppaction://media"/>
            <a:extLst>
              <a:ext uri="{FF2B5EF4-FFF2-40B4-BE49-F238E27FC236}">
                <a16:creationId xmlns:a16="http://schemas.microsoft.com/office/drawing/2014/main" id="{730B71F7-1895-404D-AE54-620D3615E934}"/>
              </a:ext>
            </a:extLst>
          </p:cNvPr>
          <p:cNvPicPr>
            <a:picLocks noChangeAspect="1"/>
          </p:cNvPicPr>
          <p:nvPr>
            <a:audioFile r:link="rId1"/>
            <p:extLst>
              <p:ext uri="{DAA4B4D4-6D71-4841-9C94-3DE7FCFB9230}">
                <p14:media xmlns:p14="http://schemas.microsoft.com/office/powerpoint/2010/main" r:embed="rId2">
                  <p14:trim st="264000" end="3.2683297959E6"/>
                </p14:media>
              </p:ext>
            </p:extLst>
          </p:nvPr>
        </p:nvPicPr>
        <p:blipFill>
          <a:blip r:embed="rId5"/>
          <a:stretch>
            <a:fillRect/>
          </a:stretch>
        </p:blipFill>
        <p:spPr>
          <a:xfrm>
            <a:off x="11277600" y="671433"/>
            <a:ext cx="812800" cy="812800"/>
          </a:xfrm>
          <a:prstGeom prst="rect">
            <a:avLst/>
          </a:prstGeom>
        </p:spPr>
      </p:pic>
      <p:pic>
        <p:nvPicPr>
          <p:cNvPr id="4" name="Música sem título.mp3" descr="Música sem título.mp3">
            <a:hlinkClick r:id="" action="ppaction://media"/>
            <a:extLst>
              <a:ext uri="{FF2B5EF4-FFF2-40B4-BE49-F238E27FC236}">
                <a16:creationId xmlns:a16="http://schemas.microsoft.com/office/drawing/2014/main" id="{FBFF5DFA-045F-431D-B511-F803C1114A02}"/>
              </a:ext>
            </a:extLst>
          </p:cNvPr>
          <p:cNvPicPr>
            <a:picLocks noChangeAspect="1"/>
          </p:cNvPicPr>
          <p:nvPr>
            <a:audioFile r:link="rId1"/>
            <p:extLst>
              <p:ext uri="{DAA4B4D4-6D71-4841-9C94-3DE7FCFB9230}">
                <p14:media xmlns:p14="http://schemas.microsoft.com/office/powerpoint/2010/main" r:embed="rId3">
                  <p14:trim st="264000" end="3.051800775E6"/>
                </p14:media>
              </p:ext>
            </p:extLst>
          </p:nvPr>
        </p:nvPicPr>
        <p:blipFill>
          <a:blip r:embed="rId5"/>
          <a:stretch>
            <a:fillRect/>
          </a:stretch>
        </p:blipFill>
        <p:spPr>
          <a:xfrm>
            <a:off x="11277600" y="0"/>
            <a:ext cx="812800" cy="812800"/>
          </a:xfrm>
          <a:prstGeom prst="rect">
            <a:avLst/>
          </a:prstGeom>
        </p:spPr>
      </p:pic>
    </p:spTree>
    <p:extLst>
      <p:ext uri="{BB962C8B-B14F-4D97-AF65-F5344CB8AC3E}">
        <p14:creationId xmlns:p14="http://schemas.microsoft.com/office/powerpoint/2010/main" val="1090558479"/>
      </p:ext>
    </p:extLst>
  </p:cSld>
  <p:clrMapOvr>
    <a:masterClrMapping/>
  </p:clrMapOvr>
  <mc:AlternateContent xmlns:mc="http://schemas.openxmlformats.org/markup-compatibility/2006" xmlns:p14="http://schemas.microsoft.com/office/powerpoint/2010/main">
    <mc:Choice Requires="p14">
      <p:transition spd="slow" p14:dur="2000" advTm="63916"/>
    </mc:Choice>
    <mc:Fallback xmlns="">
      <p:transition spd="slow" advTm="639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3"/>
                </p:tgtEl>
              </p:cMediaNode>
            </p:audio>
            <p:audio>
              <p:cMediaNode numSld="999" showWhenStopped="0">
                <p:cTn id="11"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tângulo 2">
            <a:extLst>
              <a:ext uri="{FF2B5EF4-FFF2-40B4-BE49-F238E27FC236}">
                <a16:creationId xmlns:a16="http://schemas.microsoft.com/office/drawing/2014/main" id="{3169229C-A63E-9445-B54B-BCBB39B23752}"/>
              </a:ext>
            </a:extLst>
          </p:cNvPr>
          <p:cNvSpPr/>
          <p:nvPr/>
        </p:nvSpPr>
        <p:spPr>
          <a:xfrm>
            <a:off x="1692875" y="1108814"/>
            <a:ext cx="8736227" cy="4128759"/>
          </a:xfrm>
          <a:prstGeom prst="rect">
            <a:avLst/>
          </a:prstGeom>
        </p:spPr>
        <p:txBody>
          <a:bodyPr wrap="square">
            <a:spAutoFit/>
          </a:bodyPr>
          <a:lstStyle/>
          <a:p>
            <a:pPr algn="ctr">
              <a:lnSpc>
                <a:spcPct val="107000"/>
              </a:lnSpc>
              <a:spcAft>
                <a:spcPts val="800"/>
              </a:spcAft>
            </a:pPr>
            <a:r>
              <a:rPr lang="pt-PT" b="1" dirty="0">
                <a:solidFill>
                  <a:srgbClr val="000000"/>
                </a:solidFill>
                <a:latin typeface="Arial" panose="020B0604020202020204" pitchFamily="34" charset="0"/>
                <a:ea typeface="Times New Roman" panose="02020603050405020304" pitchFamily="18" charset="0"/>
                <a:cs typeface="Arial" panose="020B0604020202020204" pitchFamily="34" charset="0"/>
              </a:rPr>
              <a:t>Quais as fases do novo Bauhaus europeu? </a:t>
            </a:r>
          </a:p>
          <a:p>
            <a:pPr algn="just">
              <a:lnSpc>
                <a:spcPct val="107000"/>
              </a:lnSpc>
              <a:spcAft>
                <a:spcPts val="800"/>
              </a:spcAft>
            </a:pPr>
            <a:endParaRPr lang="pt-PT"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0"/>
              </a:spcAft>
              <a:buFont typeface="Symbol" panose="05050102010706020507" pitchFamily="18" charset="2"/>
              <a:buChar char=""/>
            </a:pPr>
            <a:r>
              <a:rPr lang="pt-PT" dirty="0">
                <a:solidFill>
                  <a:srgbClr val="000000"/>
                </a:solidFill>
                <a:latin typeface="Arial" panose="020B0604020202020204" pitchFamily="34" charset="0"/>
                <a:ea typeface="Times New Roman" panose="02020603050405020304" pitchFamily="18" charset="0"/>
                <a:cs typeface="Arial" panose="020B0604020202020204" pitchFamily="34" charset="0"/>
              </a:rPr>
              <a:t>A 1ª fase  de “conceção” consiste na abertura de convites à apresentação de propostas para dar vida ao novo Bauhaus europeu em, pelo menos, cinco lugares de Estados-Membros da UE, através da utilização de fundos da UE a nível nacional e regional. </a:t>
            </a:r>
            <a:endParaRPr lang="pt-PT" dirty="0">
              <a:effectLst/>
              <a:latin typeface="Arial" panose="020B0604020202020204" pitchFamily="34" charset="0"/>
              <a:ea typeface="Calibri" panose="020F0502020204030204" pitchFamily="34" charset="0"/>
              <a:cs typeface="Arial" panose="020B0604020202020204" pitchFamily="34" charset="0"/>
            </a:endParaRPr>
          </a:p>
          <a:p>
            <a:pPr marL="457200">
              <a:lnSpc>
                <a:spcPct val="107000"/>
              </a:lnSpc>
              <a:spcAft>
                <a:spcPts val="0"/>
              </a:spcAft>
            </a:pPr>
            <a:r>
              <a:rPr lang="pt-PT" b="1" dirty="0">
                <a:solidFill>
                  <a:srgbClr val="404040"/>
                </a:solidFill>
                <a:latin typeface="Arial" panose="020B0604020202020204" pitchFamily="34" charset="0"/>
                <a:ea typeface="Calibri" panose="020F0502020204030204" pitchFamily="34" charset="0"/>
                <a:cs typeface="Arial" panose="020B0604020202020204" pitchFamily="34" charset="0"/>
              </a:rPr>
              <a:t> </a:t>
            </a:r>
            <a:endParaRPr lang="pt-PT"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0"/>
              </a:spcAft>
              <a:buFont typeface="Symbol" panose="05050102010706020507" pitchFamily="18" charset="2"/>
              <a:buChar char=""/>
            </a:pPr>
            <a:r>
              <a:rPr lang="pt-PT" dirty="0">
                <a:solidFill>
                  <a:srgbClr val="000000"/>
                </a:solidFill>
                <a:latin typeface="Arial" panose="020B0604020202020204" pitchFamily="34" charset="0"/>
                <a:ea typeface="Times New Roman" panose="02020603050405020304" pitchFamily="18" charset="0"/>
                <a:cs typeface="Arial" panose="020B0604020202020204" pitchFamily="34" charset="0"/>
              </a:rPr>
              <a:t>A 2ª fase de “execução” contempla cinco projetos-piloto para consecução em conjunto de novas soluções sustentáveis e inclusivas com estilo. </a:t>
            </a:r>
            <a:endParaRPr lang="pt-PT" dirty="0">
              <a:effectLst/>
              <a:latin typeface="Arial" panose="020B0604020202020204" pitchFamily="34" charset="0"/>
              <a:ea typeface="Calibri" panose="020F0502020204030204" pitchFamily="34" charset="0"/>
              <a:cs typeface="Arial" panose="020B0604020202020204" pitchFamily="34" charset="0"/>
            </a:endParaRPr>
          </a:p>
          <a:p>
            <a:pPr marL="457200" algn="just">
              <a:lnSpc>
                <a:spcPct val="107000"/>
              </a:lnSpc>
              <a:spcAft>
                <a:spcPts val="0"/>
              </a:spcAft>
            </a:pPr>
            <a:r>
              <a:rPr lang="pt-PT"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pt-PT"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800"/>
              </a:spcAft>
              <a:buFont typeface="Symbol" panose="05050102010706020507" pitchFamily="18" charset="2"/>
              <a:buChar char=""/>
            </a:pPr>
            <a:r>
              <a:rPr lang="pt-PT" dirty="0">
                <a:solidFill>
                  <a:srgbClr val="000000"/>
                </a:solidFill>
                <a:latin typeface="Arial" panose="020B0604020202020204" pitchFamily="34" charset="0"/>
                <a:ea typeface="Times New Roman" panose="02020603050405020304" pitchFamily="18" charset="0"/>
                <a:cs typeface="Arial" panose="020B0604020202020204" pitchFamily="34" charset="0"/>
              </a:rPr>
              <a:t>A 3ª fase de “divulgação” abarca a difusão das ideias e dos conceitos que definem o novo Bauhaus europeu através de novos projetos, da ligação em rede e da partilha de conhecimentos, na Europa e não só.</a:t>
            </a:r>
            <a:endParaRPr lang="pt-PT" dirty="0">
              <a:effectLst/>
              <a:latin typeface="Arial" panose="020B0604020202020204" pitchFamily="34" charset="0"/>
              <a:ea typeface="Calibri" panose="020F0502020204030204" pitchFamily="34" charset="0"/>
              <a:cs typeface="Arial" panose="020B0604020202020204" pitchFamily="34" charset="0"/>
            </a:endParaRPr>
          </a:p>
        </p:txBody>
      </p:sp>
      <p:pic>
        <p:nvPicPr>
          <p:cNvPr id="4" name="fondu.mp3" descr="fondu.mp3">
            <a:hlinkClick r:id="" action="ppaction://media"/>
            <a:extLst>
              <a:ext uri="{FF2B5EF4-FFF2-40B4-BE49-F238E27FC236}">
                <a16:creationId xmlns:a16="http://schemas.microsoft.com/office/drawing/2014/main" id="{34E4C9F5-161C-410C-98D6-0A5C7998DB2D}"/>
              </a:ext>
            </a:extLst>
          </p:cNvPr>
          <p:cNvPicPr>
            <a:picLocks noChangeAspect="1"/>
          </p:cNvPicPr>
          <p:nvPr>
            <a:audioFile r:link="rId1"/>
            <p:extLst>
              <p:ext uri="{DAA4B4D4-6D71-4841-9C94-3DE7FCFB9230}">
                <p14:media xmlns:p14="http://schemas.microsoft.com/office/powerpoint/2010/main" r:embed="rId2">
                  <p14:trim st="328000" end="3.2183297959E6"/>
                </p14:media>
              </p:ext>
            </p:extLst>
          </p:nvPr>
        </p:nvPicPr>
        <p:blipFill>
          <a:blip r:embed="rId5"/>
          <a:stretch>
            <a:fillRect/>
          </a:stretch>
        </p:blipFill>
        <p:spPr>
          <a:xfrm>
            <a:off x="11277600" y="627044"/>
            <a:ext cx="812800" cy="812800"/>
          </a:xfrm>
          <a:prstGeom prst="rect">
            <a:avLst/>
          </a:prstGeom>
        </p:spPr>
      </p:pic>
      <p:pic>
        <p:nvPicPr>
          <p:cNvPr id="5" name="Música sem título.mp3" descr="Música sem título.mp3">
            <a:hlinkClick r:id="" action="ppaction://media"/>
            <a:extLst>
              <a:ext uri="{FF2B5EF4-FFF2-40B4-BE49-F238E27FC236}">
                <a16:creationId xmlns:a16="http://schemas.microsoft.com/office/drawing/2014/main" id="{D10D8210-3B33-4819-8A1D-03A31C288466}"/>
              </a:ext>
            </a:extLst>
          </p:cNvPr>
          <p:cNvPicPr>
            <a:picLocks noChangeAspect="1"/>
          </p:cNvPicPr>
          <p:nvPr>
            <a:audioFile r:link="rId1"/>
            <p:extLst>
              <p:ext uri="{DAA4B4D4-6D71-4841-9C94-3DE7FCFB9230}">
                <p14:media xmlns:p14="http://schemas.microsoft.com/office/powerpoint/2010/main" r:embed="rId3">
                  <p14:trim st="328000" end="3.001800775E6"/>
                </p14:media>
              </p:ext>
            </p:extLst>
          </p:nvPr>
        </p:nvPicPr>
        <p:blipFill>
          <a:blip r:embed="rId5"/>
          <a:stretch>
            <a:fillRect/>
          </a:stretch>
        </p:blipFill>
        <p:spPr>
          <a:xfrm>
            <a:off x="11277600" y="0"/>
            <a:ext cx="812800" cy="812800"/>
          </a:xfrm>
          <a:prstGeom prst="rect">
            <a:avLst/>
          </a:prstGeom>
        </p:spPr>
      </p:pic>
    </p:spTree>
    <p:extLst>
      <p:ext uri="{BB962C8B-B14F-4D97-AF65-F5344CB8AC3E}">
        <p14:creationId xmlns:p14="http://schemas.microsoft.com/office/powerpoint/2010/main" val="1251546274"/>
      </p:ext>
    </p:extLst>
  </p:cSld>
  <p:clrMapOvr>
    <a:masterClrMapping/>
  </p:clrMapOvr>
  <mc:AlternateContent xmlns:mc="http://schemas.openxmlformats.org/markup-compatibility/2006" xmlns:p14="http://schemas.microsoft.com/office/powerpoint/2010/main">
    <mc:Choice Requires="p14">
      <p:transition spd="slow" p14:dur="2000" advTm="49658"/>
    </mc:Choice>
    <mc:Fallback xmlns="">
      <p:transition spd="slow" advTm="496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4"/>
                </p:tgtEl>
              </p:cMediaNode>
            </p:audio>
            <p:audio>
              <p:cMediaNode numSld="999" showWhenStopped="0">
                <p:cTn id="11"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tângulo 4">
            <a:extLst>
              <a:ext uri="{FF2B5EF4-FFF2-40B4-BE49-F238E27FC236}">
                <a16:creationId xmlns:a16="http://schemas.microsoft.com/office/drawing/2014/main" id="{3D9AE4F0-36B0-5844-9887-44271054BCDF}"/>
              </a:ext>
            </a:extLst>
          </p:cNvPr>
          <p:cNvSpPr/>
          <p:nvPr/>
        </p:nvSpPr>
        <p:spPr>
          <a:xfrm>
            <a:off x="1540476" y="961031"/>
            <a:ext cx="8542638" cy="4625433"/>
          </a:xfrm>
          <a:prstGeom prst="rect">
            <a:avLst/>
          </a:prstGeom>
        </p:spPr>
        <p:txBody>
          <a:bodyPr wrap="square">
            <a:spAutoFit/>
          </a:bodyPr>
          <a:lstStyle/>
          <a:p>
            <a:pPr algn="ctr">
              <a:lnSpc>
                <a:spcPct val="107000"/>
              </a:lnSpc>
              <a:spcAft>
                <a:spcPts val="800"/>
              </a:spcAft>
            </a:pPr>
            <a:r>
              <a:rPr lang="pt-PT" b="1" dirty="0">
                <a:solidFill>
                  <a:srgbClr val="404040"/>
                </a:solidFill>
                <a:latin typeface="Arial" panose="020B0604020202020204" pitchFamily="34" charset="0"/>
                <a:ea typeface="Calibri" panose="020F0502020204030204" pitchFamily="34" charset="0"/>
                <a:cs typeface="Arial" panose="020B0604020202020204" pitchFamily="34" charset="0"/>
              </a:rPr>
              <a:t>Como colaborar n</a:t>
            </a:r>
            <a:r>
              <a:rPr lang="pt-PT" b="1" dirty="0">
                <a:solidFill>
                  <a:srgbClr val="000000"/>
                </a:solidFill>
                <a:latin typeface="Arial" panose="020B0604020202020204" pitchFamily="34" charset="0"/>
                <a:ea typeface="Times New Roman" panose="02020603050405020304" pitchFamily="18" charset="0"/>
                <a:cs typeface="Arial" panose="020B0604020202020204" pitchFamily="34" charset="0"/>
              </a:rPr>
              <a:t>o novo Bauhaus europeu? </a:t>
            </a:r>
            <a:endParaRPr lang="pt-PT"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0"/>
              </a:spcAft>
              <a:buFont typeface="Symbol" panose="05050102010706020507" pitchFamily="18" charset="2"/>
              <a:buChar char=""/>
            </a:pPr>
            <a:r>
              <a:rPr lang="pt-PT" dirty="0">
                <a:solidFill>
                  <a:srgbClr val="000000"/>
                </a:solidFill>
                <a:latin typeface="Arial" panose="020B0604020202020204" pitchFamily="34" charset="0"/>
                <a:ea typeface="Times New Roman" panose="02020603050405020304" pitchFamily="18" charset="0"/>
                <a:cs typeface="Arial" panose="020B0604020202020204" pitchFamily="34" charset="0"/>
              </a:rPr>
              <a:t>Através do sítio Web, no qual artistas, projetistas, engenheiros, cientistas, empresários, arquitetos, estudantes e todas as pessoas interessadas podem partilhar exemplos de realizações inspiradoras para o novo Bauhaus europeu, as suas ideias sobre a forma como deve ser moldado e como deve evoluir, bem como as suas preocupações e desafios. Este é o início de um processo inovador de conceção conjunta. As organizações que pretendam envidar mais esforços no sentido de participarem neste processo podem tornar-se «parceiros do novo Bauhaus europeu», respondendo ao convite formulado no sítio Web. </a:t>
            </a:r>
            <a:endParaRPr lang="pt-PT" dirty="0">
              <a:effectLst/>
              <a:latin typeface="Arial" panose="020B0604020202020204" pitchFamily="34" charset="0"/>
              <a:ea typeface="Calibri" panose="020F0502020204030204" pitchFamily="34" charset="0"/>
              <a:cs typeface="Arial" panose="020B0604020202020204" pitchFamily="34" charset="0"/>
            </a:endParaRPr>
          </a:p>
          <a:p>
            <a:pPr marL="457200" algn="just">
              <a:lnSpc>
                <a:spcPct val="107000"/>
              </a:lnSpc>
              <a:spcAft>
                <a:spcPts val="0"/>
              </a:spcAft>
            </a:pPr>
            <a:r>
              <a:rPr lang="pt-PT"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pt-PT"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800"/>
              </a:spcAft>
              <a:buFont typeface="Symbol" panose="05050102010706020507" pitchFamily="18" charset="2"/>
              <a:buChar char=""/>
            </a:pPr>
            <a:r>
              <a:rPr lang="pt-PT" dirty="0">
                <a:solidFill>
                  <a:srgbClr val="000000"/>
                </a:solidFill>
                <a:latin typeface="Arial" panose="020B0604020202020204" pitchFamily="34" charset="0"/>
                <a:ea typeface="Times New Roman" panose="02020603050405020304" pitchFamily="18" charset="0"/>
                <a:cs typeface="Arial" panose="020B0604020202020204" pitchFamily="34" charset="0"/>
              </a:rPr>
              <a:t>Nos próximos meses, a Comissão atribuirá prémios a exemplos existentes que representem a integração dos valores fundamentais da iniciativa e que possam inspirar os debates sobre os locais onde vivemos e a transformação dos mesmos. </a:t>
            </a:r>
            <a:endParaRPr lang="pt-PT" dirty="0">
              <a:effectLst/>
              <a:latin typeface="Arial" panose="020B0604020202020204" pitchFamily="34" charset="0"/>
              <a:ea typeface="Calibri" panose="020F0502020204030204" pitchFamily="34" charset="0"/>
              <a:cs typeface="Arial" panose="020B0604020202020204" pitchFamily="34" charset="0"/>
            </a:endParaRPr>
          </a:p>
        </p:txBody>
      </p:sp>
      <p:pic>
        <p:nvPicPr>
          <p:cNvPr id="3" name="fondu.mp3" descr="fondu.mp3">
            <a:hlinkClick r:id="" action="ppaction://media"/>
            <a:extLst>
              <a:ext uri="{FF2B5EF4-FFF2-40B4-BE49-F238E27FC236}">
                <a16:creationId xmlns:a16="http://schemas.microsoft.com/office/drawing/2014/main" id="{0C35E948-CFC0-4BB6-89BD-49D405D272B3}"/>
              </a:ext>
            </a:extLst>
          </p:cNvPr>
          <p:cNvPicPr>
            <a:picLocks noChangeAspect="1"/>
          </p:cNvPicPr>
          <p:nvPr>
            <a:audioFile r:link="rId1"/>
            <p:extLst>
              <p:ext uri="{DAA4B4D4-6D71-4841-9C94-3DE7FCFB9230}">
                <p14:media xmlns:p14="http://schemas.microsoft.com/office/powerpoint/2010/main" r:embed="rId2">
                  <p14:trim st="378000" end="3.1543297959E6"/>
                </p14:media>
              </p:ext>
            </p:extLst>
          </p:nvPr>
        </p:nvPicPr>
        <p:blipFill>
          <a:blip r:embed="rId5"/>
          <a:stretch>
            <a:fillRect/>
          </a:stretch>
        </p:blipFill>
        <p:spPr>
          <a:xfrm>
            <a:off x="11277600" y="635922"/>
            <a:ext cx="812800" cy="812800"/>
          </a:xfrm>
          <a:prstGeom prst="rect">
            <a:avLst/>
          </a:prstGeom>
        </p:spPr>
      </p:pic>
      <p:pic>
        <p:nvPicPr>
          <p:cNvPr id="4" name="Música sem título.mp3" descr="Música sem título.mp3">
            <a:hlinkClick r:id="" action="ppaction://media"/>
            <a:extLst>
              <a:ext uri="{FF2B5EF4-FFF2-40B4-BE49-F238E27FC236}">
                <a16:creationId xmlns:a16="http://schemas.microsoft.com/office/drawing/2014/main" id="{575A944B-CFA3-45F9-887A-2089D3DB051A}"/>
              </a:ext>
            </a:extLst>
          </p:cNvPr>
          <p:cNvPicPr>
            <a:picLocks noChangeAspect="1"/>
          </p:cNvPicPr>
          <p:nvPr>
            <a:audioFile r:link="rId1"/>
            <p:extLst>
              <p:ext uri="{DAA4B4D4-6D71-4841-9C94-3DE7FCFB9230}">
                <p14:media xmlns:p14="http://schemas.microsoft.com/office/powerpoint/2010/main" r:embed="rId3">
                  <p14:trim st="378000" end="2.937800775E6"/>
                </p14:media>
              </p:ext>
            </p:extLst>
          </p:nvPr>
        </p:nvPicPr>
        <p:blipFill>
          <a:blip r:embed="rId5"/>
          <a:stretch>
            <a:fillRect/>
          </a:stretch>
        </p:blipFill>
        <p:spPr>
          <a:xfrm>
            <a:off x="11277600" y="0"/>
            <a:ext cx="812800" cy="812800"/>
          </a:xfrm>
          <a:prstGeom prst="rect">
            <a:avLst/>
          </a:prstGeom>
        </p:spPr>
      </p:pic>
    </p:spTree>
    <p:extLst>
      <p:ext uri="{BB962C8B-B14F-4D97-AF65-F5344CB8AC3E}">
        <p14:creationId xmlns:p14="http://schemas.microsoft.com/office/powerpoint/2010/main" val="3118417850"/>
      </p:ext>
    </p:extLst>
  </p:cSld>
  <p:clrMapOvr>
    <a:masterClrMapping/>
  </p:clrMapOvr>
  <mc:AlternateContent xmlns:mc="http://schemas.openxmlformats.org/markup-compatibility/2006" xmlns:p14="http://schemas.microsoft.com/office/powerpoint/2010/main">
    <mc:Choice Requires="p14">
      <p:transition spd="slow" p14:dur="2000" advTm="63712"/>
    </mc:Choice>
    <mc:Fallback xmlns="">
      <p:transition spd="slow" advTm="637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3"/>
                </p:tgtEl>
              </p:cMediaNode>
            </p:audio>
            <p:audio>
              <p:cMediaNode numSld="999" showWhenStopped="0">
                <p:cTn id="11"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tângulo 3">
            <a:extLst>
              <a:ext uri="{FF2B5EF4-FFF2-40B4-BE49-F238E27FC236}">
                <a16:creationId xmlns:a16="http://schemas.microsoft.com/office/drawing/2014/main" id="{C36EC5E5-78E0-F548-BC54-56AD68817C7D}"/>
              </a:ext>
            </a:extLst>
          </p:cNvPr>
          <p:cNvSpPr/>
          <p:nvPr/>
        </p:nvSpPr>
        <p:spPr>
          <a:xfrm>
            <a:off x="1383957" y="1973488"/>
            <a:ext cx="9737125" cy="2550891"/>
          </a:xfrm>
          <a:prstGeom prst="rect">
            <a:avLst/>
          </a:prstGeom>
        </p:spPr>
        <p:txBody>
          <a:bodyPr wrap="square">
            <a:spAutoFit/>
          </a:bodyPr>
          <a:lstStyle/>
          <a:p>
            <a:pPr algn="ctr">
              <a:lnSpc>
                <a:spcPct val="107000"/>
              </a:lnSpc>
              <a:spcAft>
                <a:spcPts val="800"/>
              </a:spcAft>
            </a:pPr>
            <a:r>
              <a:rPr lang="pt-PT" b="1" dirty="0" err="1">
                <a:solidFill>
                  <a:srgbClr val="202124"/>
                </a:solidFill>
                <a:latin typeface="Arial" panose="020B0604020202020204" pitchFamily="34" charset="0"/>
                <a:ea typeface="Calibri" panose="020F0502020204030204" pitchFamily="34" charset="0"/>
                <a:cs typeface="Arial" panose="020B0604020202020204" pitchFamily="34" charset="0"/>
              </a:rPr>
              <a:t>Mariya</a:t>
            </a:r>
            <a:r>
              <a:rPr lang="pt-PT" b="1" dirty="0">
                <a:solidFill>
                  <a:srgbClr val="202124"/>
                </a:solidFill>
                <a:latin typeface="Arial" panose="020B0604020202020204" pitchFamily="34" charset="0"/>
                <a:ea typeface="Calibri" panose="020F0502020204030204" pitchFamily="34" charset="0"/>
                <a:cs typeface="Arial" panose="020B0604020202020204" pitchFamily="34" charset="0"/>
              </a:rPr>
              <a:t> Gabriel,</a:t>
            </a:r>
            <a:r>
              <a:rPr lang="pt-PT" b="1" dirty="0">
                <a:solidFill>
                  <a:srgbClr val="000000"/>
                </a:solidFill>
                <a:latin typeface="Arial" panose="020B0604020202020204" pitchFamily="34" charset="0"/>
                <a:ea typeface="Times New Roman" panose="02020603050405020304" pitchFamily="18" charset="0"/>
                <a:cs typeface="Arial" panose="020B0604020202020204" pitchFamily="34" charset="0"/>
              </a:rPr>
              <a:t> comissária da Inovação, Investigação, Cultura, Educação e Juventude, afirmou:</a:t>
            </a:r>
            <a:r>
              <a:rPr lang="pt-PT" b="1" i="1"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pt-PT"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pt-PT" i="1" dirty="0">
                <a:solidFill>
                  <a:srgbClr val="000000"/>
                </a:solidFill>
                <a:latin typeface="Arial" panose="020B0604020202020204" pitchFamily="34" charset="0"/>
                <a:ea typeface="Times New Roman" panose="02020603050405020304" pitchFamily="18" charset="0"/>
                <a:cs typeface="Arial" panose="020B0604020202020204" pitchFamily="34" charset="0"/>
              </a:rPr>
              <a:t>«Com o novo Bauhaus europeu, a nossa ambição é desenvolver um quadro inovador para apoiar, facilitar e acelerar a transformação ecológica combinando sustentabilidade e estética. Ao constituir uma ponte entre o mundo da arte e da cultura, por um lado, e o mundo da ciência e da tecnologia, por outro, garantiremos a participação da sociedade no seu conjunto: os artistas, os estudantes, os arquitetos, os engenheiros, o mundo académico e os inovadores. Desencadeará uma mudança sistémica.»  </a:t>
            </a:r>
            <a:endParaRPr lang="pt-PT" dirty="0">
              <a:effectLst/>
              <a:latin typeface="Arial" panose="020B0604020202020204" pitchFamily="34" charset="0"/>
              <a:ea typeface="Calibri" panose="020F0502020204030204" pitchFamily="34" charset="0"/>
              <a:cs typeface="Arial" panose="020B0604020202020204" pitchFamily="34" charset="0"/>
            </a:endParaRPr>
          </a:p>
        </p:txBody>
      </p:sp>
      <p:pic>
        <p:nvPicPr>
          <p:cNvPr id="3" name="fondu.mp3" descr="fondu.mp3">
            <a:hlinkClick r:id="" action="ppaction://media"/>
            <a:extLst>
              <a:ext uri="{FF2B5EF4-FFF2-40B4-BE49-F238E27FC236}">
                <a16:creationId xmlns:a16="http://schemas.microsoft.com/office/drawing/2014/main" id="{ED8FC576-1471-4407-8815-A2993C211861}"/>
              </a:ext>
            </a:extLst>
          </p:cNvPr>
          <p:cNvPicPr>
            <a:picLocks noChangeAspect="1"/>
          </p:cNvPicPr>
          <p:nvPr>
            <a:audioFile r:link="rId1"/>
            <p:extLst>
              <p:ext uri="{DAA4B4D4-6D71-4841-9C94-3DE7FCFB9230}">
                <p14:media xmlns:p14="http://schemas.microsoft.com/office/powerpoint/2010/main" r:embed="rId2">
                  <p14:trim st="442000" end="3.1093297959E6"/>
                </p14:media>
              </p:ext>
            </p:extLst>
          </p:nvPr>
        </p:nvPicPr>
        <p:blipFill>
          <a:blip r:embed="rId5"/>
          <a:stretch>
            <a:fillRect/>
          </a:stretch>
        </p:blipFill>
        <p:spPr>
          <a:xfrm>
            <a:off x="11277600" y="635922"/>
            <a:ext cx="812800" cy="812800"/>
          </a:xfrm>
          <a:prstGeom prst="rect">
            <a:avLst/>
          </a:prstGeom>
        </p:spPr>
      </p:pic>
      <p:pic>
        <p:nvPicPr>
          <p:cNvPr id="5" name="Música sem título.mp3" descr="Música sem título.mp3">
            <a:hlinkClick r:id="" action="ppaction://media"/>
            <a:extLst>
              <a:ext uri="{FF2B5EF4-FFF2-40B4-BE49-F238E27FC236}">
                <a16:creationId xmlns:a16="http://schemas.microsoft.com/office/drawing/2014/main" id="{EEBCAE43-550B-48F9-A19A-CC6191449C33}"/>
              </a:ext>
            </a:extLst>
          </p:cNvPr>
          <p:cNvPicPr>
            <a:picLocks noChangeAspect="1"/>
          </p:cNvPicPr>
          <p:nvPr>
            <a:audioFile r:link="rId1"/>
            <p:extLst>
              <p:ext uri="{DAA4B4D4-6D71-4841-9C94-3DE7FCFB9230}">
                <p14:media xmlns:p14="http://schemas.microsoft.com/office/powerpoint/2010/main" r:embed="rId3">
                  <p14:trim st="442000" end="2.892800775E6"/>
                </p14:media>
              </p:ext>
            </p:extLst>
          </p:nvPr>
        </p:nvPicPr>
        <p:blipFill>
          <a:blip r:embed="rId5"/>
          <a:stretch>
            <a:fillRect/>
          </a:stretch>
        </p:blipFill>
        <p:spPr>
          <a:xfrm>
            <a:off x="11277600" y="-24950"/>
            <a:ext cx="812800" cy="812800"/>
          </a:xfrm>
          <a:prstGeom prst="rect">
            <a:avLst/>
          </a:prstGeom>
        </p:spPr>
      </p:pic>
    </p:spTree>
    <p:extLst>
      <p:ext uri="{BB962C8B-B14F-4D97-AF65-F5344CB8AC3E}">
        <p14:creationId xmlns:p14="http://schemas.microsoft.com/office/powerpoint/2010/main" val="1248987878"/>
      </p:ext>
    </p:extLst>
  </p:cSld>
  <p:clrMapOvr>
    <a:masterClrMapping/>
  </p:clrMapOvr>
  <mc:AlternateContent xmlns:mc="http://schemas.openxmlformats.org/markup-compatibility/2006" xmlns:p14="http://schemas.microsoft.com/office/powerpoint/2010/main">
    <mc:Choice Requires="p14">
      <p:transition spd="slow" p14:dur="2000" advTm="44671"/>
    </mc:Choice>
    <mc:Fallback xmlns="">
      <p:transition spd="slow" advTm="446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3"/>
                </p:tgtEl>
              </p:cMediaNode>
            </p:audio>
            <p:audio>
              <p:cMediaNode numSld="999" showWhenStopped="0">
                <p:cTn id="11"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tângulo 3">
            <a:extLst>
              <a:ext uri="{FF2B5EF4-FFF2-40B4-BE49-F238E27FC236}">
                <a16:creationId xmlns:a16="http://schemas.microsoft.com/office/drawing/2014/main" id="{0343ADBD-7F5F-4549-A909-3EDF3F86E669}"/>
              </a:ext>
            </a:extLst>
          </p:cNvPr>
          <p:cNvSpPr/>
          <p:nvPr/>
        </p:nvSpPr>
        <p:spPr>
          <a:xfrm>
            <a:off x="1396313" y="671739"/>
            <a:ext cx="9292281" cy="3439981"/>
          </a:xfrm>
          <a:prstGeom prst="rect">
            <a:avLst/>
          </a:prstGeom>
        </p:spPr>
        <p:txBody>
          <a:bodyPr wrap="square">
            <a:spAutoFit/>
          </a:bodyPr>
          <a:lstStyle/>
          <a:p>
            <a:pPr algn="ctr">
              <a:lnSpc>
                <a:spcPct val="107000"/>
              </a:lnSpc>
              <a:spcAft>
                <a:spcPts val="800"/>
              </a:spcAft>
            </a:pPr>
            <a:r>
              <a:rPr lang="pt-PT" b="1" dirty="0">
                <a:solidFill>
                  <a:srgbClr val="000000"/>
                </a:solidFill>
                <a:latin typeface="Arial" panose="020B0604020202020204" pitchFamily="34" charset="0"/>
                <a:ea typeface="Times New Roman" panose="02020603050405020304" pitchFamily="18" charset="0"/>
                <a:cs typeface="Arial" panose="020B0604020202020204" pitchFamily="34" charset="0"/>
              </a:rPr>
              <a:t>Também a comissária responsável pela Coesão e Reformas, Elisa Ferreira, afirmou:</a:t>
            </a:r>
            <a:endParaRPr lang="pt-PT" dirty="0">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pt-PT" dirty="0">
                <a:solidFill>
                  <a:srgbClr val="000000"/>
                </a:solidFill>
                <a:latin typeface="Arial" panose="020B0604020202020204" pitchFamily="34" charset="0"/>
                <a:ea typeface="Times New Roman" panose="02020603050405020304" pitchFamily="18" charset="0"/>
                <a:cs typeface="Arial" panose="020B0604020202020204" pitchFamily="34" charset="0"/>
              </a:rPr>
              <a:t> «O novo Bauhaus europeu diz respeito à forma como vivemos juntos, aos nossos valores, aos nossos espaços comuns de trabalho e lazer, às nossas experiências coletivas e privadas. Trata-se de um projeto para todas as regiões e territórios da Europa. Ao promover soluções a preços acessíveis, deve contribuir para a coesão social e para a resolução de problemas de habitação. Se quisermos uma verdadeira mudança, para uma vida mais bela e sustentável em conjunto, temos de refletir sobre a forma como o</a:t>
            </a:r>
            <a:r>
              <a:rPr lang="pt-PT" b="1" dirty="0">
                <a:solidFill>
                  <a:srgbClr val="000000"/>
                </a:solidFill>
                <a:latin typeface="Arial" panose="020B0604020202020204" pitchFamily="34" charset="0"/>
                <a:ea typeface="Times New Roman" panose="02020603050405020304" pitchFamily="18" charset="0"/>
                <a:cs typeface="Arial" panose="020B0604020202020204" pitchFamily="34" charset="0"/>
              </a:rPr>
              <a:t> novo Bauhaus </a:t>
            </a:r>
            <a:r>
              <a:rPr lang="pt-PT" dirty="0">
                <a:solidFill>
                  <a:srgbClr val="000000"/>
                </a:solidFill>
                <a:latin typeface="Arial" panose="020B0604020202020204" pitchFamily="34" charset="0"/>
                <a:ea typeface="Times New Roman" panose="02020603050405020304" pitchFamily="18" charset="0"/>
                <a:cs typeface="Arial" panose="020B0604020202020204" pitchFamily="34" charset="0"/>
              </a:rPr>
              <a:t>europeu pode ser um elo de ligação para que as novas ideias geradas sejam executadas no terreno. Por isso, estamos a estudar em toda a Comissão a forma como os nossos instrumentos poderiam ser mobilizados para lançar um primeiro conjunto de ações concretas nos moldes do novo Bauhaus europeu</a:t>
            </a:r>
            <a:r>
              <a:rPr lang="pt-PT" i="1" dirty="0">
                <a:solidFill>
                  <a:srgbClr val="000000"/>
                </a:solidFill>
                <a:latin typeface="Arial" panose="020B0604020202020204" pitchFamily="34" charset="0"/>
                <a:ea typeface="Times New Roman" panose="02020603050405020304" pitchFamily="18" charset="0"/>
                <a:cs typeface="Arial" panose="020B0604020202020204" pitchFamily="34" charset="0"/>
              </a:rPr>
              <a:t>.»</a:t>
            </a:r>
            <a:endParaRPr lang="pt-PT" dirty="0">
              <a:effectLst/>
              <a:latin typeface="Arial" panose="020B0604020202020204" pitchFamily="34" charset="0"/>
              <a:ea typeface="Calibri" panose="020F0502020204030204" pitchFamily="34" charset="0"/>
              <a:cs typeface="Arial" panose="020B0604020202020204" pitchFamily="34" charset="0"/>
            </a:endParaRPr>
          </a:p>
        </p:txBody>
      </p:sp>
      <p:pic>
        <p:nvPicPr>
          <p:cNvPr id="3" name="fondu.mp3" descr="fondu.mp3">
            <a:hlinkClick r:id="" action="ppaction://media"/>
            <a:extLst>
              <a:ext uri="{FF2B5EF4-FFF2-40B4-BE49-F238E27FC236}">
                <a16:creationId xmlns:a16="http://schemas.microsoft.com/office/drawing/2014/main" id="{10C3A7E4-43C6-4663-988E-44DB294B4B86}"/>
              </a:ext>
            </a:extLst>
          </p:cNvPr>
          <p:cNvPicPr>
            <a:picLocks noChangeAspect="1"/>
          </p:cNvPicPr>
          <p:nvPr>
            <a:audioFile r:link="rId1"/>
            <p:extLst>
              <p:ext uri="{DAA4B4D4-6D71-4841-9C94-3DE7FCFB9230}">
                <p14:media xmlns:p14="http://schemas.microsoft.com/office/powerpoint/2010/main" r:embed="rId2">
                  <p14:trim st="487000" end="3.0453297959E6"/>
                </p14:media>
              </p:ext>
            </p:extLst>
          </p:nvPr>
        </p:nvPicPr>
        <p:blipFill>
          <a:blip r:embed="rId5"/>
          <a:stretch>
            <a:fillRect/>
          </a:stretch>
        </p:blipFill>
        <p:spPr>
          <a:xfrm>
            <a:off x="11277600" y="560955"/>
            <a:ext cx="812800" cy="812800"/>
          </a:xfrm>
          <a:prstGeom prst="rect">
            <a:avLst/>
          </a:prstGeom>
        </p:spPr>
      </p:pic>
      <p:pic>
        <p:nvPicPr>
          <p:cNvPr id="5" name="Música sem título.mp3" descr="Música sem título.mp3">
            <a:hlinkClick r:id="" action="ppaction://media"/>
            <a:extLst>
              <a:ext uri="{FF2B5EF4-FFF2-40B4-BE49-F238E27FC236}">
                <a16:creationId xmlns:a16="http://schemas.microsoft.com/office/drawing/2014/main" id="{2ED9DDD6-DBFA-4E0E-B3D1-878F7EE8833A}"/>
              </a:ext>
            </a:extLst>
          </p:cNvPr>
          <p:cNvPicPr>
            <a:picLocks noChangeAspect="1"/>
          </p:cNvPicPr>
          <p:nvPr>
            <a:audioFile r:link="rId1"/>
            <p:extLst>
              <p:ext uri="{DAA4B4D4-6D71-4841-9C94-3DE7FCFB9230}">
                <p14:media xmlns:p14="http://schemas.microsoft.com/office/powerpoint/2010/main" r:embed="rId3">
                  <p14:trim st="487000" end="2.828800775E6"/>
                </p14:media>
              </p:ext>
            </p:extLst>
          </p:nvPr>
        </p:nvPicPr>
        <p:blipFill>
          <a:blip r:embed="rId5"/>
          <a:stretch>
            <a:fillRect/>
          </a:stretch>
        </p:blipFill>
        <p:spPr>
          <a:xfrm>
            <a:off x="11277600" y="-24950"/>
            <a:ext cx="812800" cy="812800"/>
          </a:xfrm>
          <a:prstGeom prst="rect">
            <a:avLst/>
          </a:prstGeom>
        </p:spPr>
      </p:pic>
    </p:spTree>
    <p:extLst>
      <p:ext uri="{BB962C8B-B14F-4D97-AF65-F5344CB8AC3E}">
        <p14:creationId xmlns:p14="http://schemas.microsoft.com/office/powerpoint/2010/main" val="1712865166"/>
      </p:ext>
    </p:extLst>
  </p:cSld>
  <p:clrMapOvr>
    <a:masterClrMapping/>
  </p:clrMapOvr>
  <mc:AlternateContent xmlns:mc="http://schemas.openxmlformats.org/markup-compatibility/2006" xmlns:p14="http://schemas.microsoft.com/office/powerpoint/2010/main">
    <mc:Choice Requires="p14">
      <p:transition spd="slow" p14:dur="2000" advTm="64452"/>
    </mc:Choice>
    <mc:Fallback xmlns="">
      <p:transition spd="slow" advTm="644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3"/>
                </p:tgtEl>
              </p:cMediaNode>
            </p:audio>
            <p:audio>
              <p:cMediaNode numSld="999" showWhenStopped="0">
                <p:cTn id="11"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tângulo 4">
            <a:extLst>
              <a:ext uri="{FF2B5EF4-FFF2-40B4-BE49-F238E27FC236}">
                <a16:creationId xmlns:a16="http://schemas.microsoft.com/office/drawing/2014/main" id="{55143DFF-8C66-7543-8393-DEA10467C05A}"/>
              </a:ext>
            </a:extLst>
          </p:cNvPr>
          <p:cNvSpPr/>
          <p:nvPr/>
        </p:nvSpPr>
        <p:spPr>
          <a:xfrm>
            <a:off x="998837" y="1114913"/>
            <a:ext cx="10194325" cy="4135299"/>
          </a:xfrm>
          <a:prstGeom prst="rect">
            <a:avLst/>
          </a:prstGeom>
        </p:spPr>
        <p:txBody>
          <a:bodyPr wrap="square">
            <a:spAutoFit/>
          </a:bodyPr>
          <a:lstStyle/>
          <a:p>
            <a:pPr algn="ctr">
              <a:lnSpc>
                <a:spcPct val="107000"/>
              </a:lnSpc>
              <a:spcAft>
                <a:spcPts val="800"/>
              </a:spcAft>
            </a:pPr>
            <a:r>
              <a:rPr lang="pt-PT"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DESENVOLVIMENTO</a:t>
            </a:r>
            <a:endParaRPr lang="pt-PT" sz="14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pt-PT" b="1" dirty="0">
                <a:solidFill>
                  <a:srgbClr val="000000"/>
                </a:solidFill>
                <a:latin typeface="Arial" panose="020B0604020202020204" pitchFamily="34" charset="0"/>
                <a:ea typeface="Times New Roman" panose="02020603050405020304" pitchFamily="18" charset="0"/>
                <a:cs typeface="Arial" panose="020B0604020202020204" pitchFamily="34" charset="0"/>
              </a:rPr>
              <a:t>Quando se assinalou o início do Ano Europeu do Transporte Ferroviário e qual a importância deste ano?</a:t>
            </a:r>
            <a:endParaRPr lang="pt-PT" sz="1400" dirty="0">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buFont typeface="Symbol" pitchFamily="2" charset="2"/>
              <a:buChar char=""/>
            </a:pPr>
            <a:r>
              <a:rPr lang="pt-PT" dirty="0">
                <a:solidFill>
                  <a:srgbClr val="000000"/>
                </a:solidFill>
                <a:latin typeface="Arial" panose="020B0604020202020204" pitchFamily="34" charset="0"/>
                <a:ea typeface="Times New Roman" panose="02020603050405020304" pitchFamily="18" charset="0"/>
                <a:cs typeface="Arial" panose="020B0604020202020204" pitchFamily="34" charset="0"/>
              </a:rPr>
              <a:t>Sexta-feira, 1 de janeiro de 2021. A iniciativa da Comissão Europeia realça os benefícios do transporte ferroviário enquanto meio de transporte sustentável, inteligente e seguro. Várias atividades colocarão o setor ferroviário em destaque ao longo de 2021 em todo o continente, a fim de incentivar a utilização do transporte ferroviário pelos cidadãos e pelas empresas e de contribuir para a consecução do objetivo do Pacto Ecológico da UE de neutralidade climática até 2050. </a:t>
            </a:r>
            <a:endParaRPr lang="pt-PT" sz="1400" dirty="0">
              <a:latin typeface="Arial" panose="020B0604020202020204" pitchFamily="34" charset="0"/>
              <a:ea typeface="Calibri" panose="020F0502020204030204" pitchFamily="34" charset="0"/>
              <a:cs typeface="Arial" panose="020B0604020202020204" pitchFamily="34" charset="0"/>
            </a:endParaRPr>
          </a:p>
          <a:p>
            <a:pPr marL="457200" algn="just">
              <a:lnSpc>
                <a:spcPct val="107000"/>
              </a:lnSpc>
            </a:pPr>
            <a:r>
              <a:rPr lang="pt-PT"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pt-PT" sz="1400" dirty="0">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800"/>
              </a:spcAft>
              <a:buFont typeface="Symbol" pitchFamily="2" charset="2"/>
              <a:buChar char=""/>
            </a:pPr>
            <a:r>
              <a:rPr lang="pt-PT" dirty="0">
                <a:solidFill>
                  <a:srgbClr val="000000"/>
                </a:solidFill>
                <a:latin typeface="Arial" panose="020B0604020202020204" pitchFamily="34" charset="0"/>
                <a:ea typeface="Times New Roman" panose="02020603050405020304" pitchFamily="18" charset="0"/>
                <a:cs typeface="Arial" panose="020B0604020202020204" pitchFamily="34" charset="0"/>
              </a:rPr>
              <a:t>Enquanto ano inaugural da plena aplicação do </a:t>
            </a:r>
            <a:r>
              <a:rPr lang="pt-PT" dirty="0">
                <a:latin typeface="Arial" panose="020B0604020202020204" pitchFamily="34" charset="0"/>
                <a:ea typeface="Times New Roman" panose="02020603050405020304" pitchFamily="18" charset="0"/>
                <a:cs typeface="Arial" panose="020B0604020202020204" pitchFamily="34" charset="0"/>
                <a:hlinkClick r:id="rId5"/>
              </a:rPr>
              <a:t>4.ºpacote ferroviário</a:t>
            </a:r>
            <a:r>
              <a:rPr lang="pt-PT" dirty="0">
                <a:latin typeface="Arial" panose="020B0604020202020204" pitchFamily="34" charset="0"/>
                <a:ea typeface="Times New Roman" panose="02020603050405020304" pitchFamily="18" charset="0"/>
                <a:cs typeface="Arial" panose="020B0604020202020204" pitchFamily="34" charset="0"/>
              </a:rPr>
              <a:t>, 2021 conferirá um forte impulso no sen</a:t>
            </a:r>
            <a:r>
              <a:rPr lang="pt-PT" dirty="0">
                <a:solidFill>
                  <a:srgbClr val="000000"/>
                </a:solidFill>
                <a:latin typeface="Arial" panose="020B0604020202020204" pitchFamily="34" charset="0"/>
                <a:ea typeface="Times New Roman" panose="02020603050405020304" pitchFamily="18" charset="0"/>
                <a:cs typeface="Arial" panose="020B0604020202020204" pitchFamily="34" charset="0"/>
              </a:rPr>
              <a:t>tido de um espaço ferroviário europeu único: uma rede ferroviária europeia mais eficiente e uma mobilidade transfronteiras sem descontinuidades.</a:t>
            </a:r>
            <a:endParaRPr lang="pt-PT" sz="14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3" name="fondu.mp3" descr="fondu.mp3">
            <a:hlinkClick r:id="" action="ppaction://media"/>
            <a:extLst>
              <a:ext uri="{FF2B5EF4-FFF2-40B4-BE49-F238E27FC236}">
                <a16:creationId xmlns:a16="http://schemas.microsoft.com/office/drawing/2014/main" id="{BCAEBE56-E5AA-4372-8E90-5EA97466BCDB}"/>
              </a:ext>
            </a:extLst>
          </p:cNvPr>
          <p:cNvPicPr>
            <a:picLocks noChangeAspect="1"/>
          </p:cNvPicPr>
          <p:nvPr>
            <a:audioFile r:link="rId1"/>
            <p:extLst>
              <p:ext uri="{DAA4B4D4-6D71-4841-9C94-3DE7FCFB9230}">
                <p14:media xmlns:p14="http://schemas.microsoft.com/office/powerpoint/2010/main" r:embed="rId2">
                  <p14:trim st="551000" end="2.9763297959E6"/>
                </p14:media>
              </p:ext>
            </p:extLst>
          </p:nvPr>
        </p:nvPicPr>
        <p:blipFill>
          <a:blip r:embed="rId6"/>
          <a:stretch>
            <a:fillRect/>
          </a:stretch>
        </p:blipFill>
        <p:spPr>
          <a:xfrm>
            <a:off x="11193162" y="618167"/>
            <a:ext cx="812800" cy="812800"/>
          </a:xfrm>
          <a:prstGeom prst="rect">
            <a:avLst/>
          </a:prstGeom>
        </p:spPr>
      </p:pic>
      <p:pic>
        <p:nvPicPr>
          <p:cNvPr id="4" name="Música sem título.mp3" descr="Música sem título.mp3">
            <a:hlinkClick r:id="" action="ppaction://media"/>
            <a:extLst>
              <a:ext uri="{FF2B5EF4-FFF2-40B4-BE49-F238E27FC236}">
                <a16:creationId xmlns:a16="http://schemas.microsoft.com/office/drawing/2014/main" id="{1631A0E0-6250-4991-9F13-13A1391CB93A}"/>
              </a:ext>
            </a:extLst>
          </p:cNvPr>
          <p:cNvPicPr>
            <a:picLocks noChangeAspect="1"/>
          </p:cNvPicPr>
          <p:nvPr>
            <a:audioFile r:link="rId1"/>
            <p:extLst>
              <p:ext uri="{DAA4B4D4-6D71-4841-9C94-3DE7FCFB9230}">
                <p14:media xmlns:p14="http://schemas.microsoft.com/office/powerpoint/2010/main" r:embed="rId3">
                  <p14:trim st="551000" end="2.759800775E6"/>
                </p14:media>
              </p:ext>
            </p:extLst>
          </p:nvPr>
        </p:nvPicPr>
        <p:blipFill>
          <a:blip r:embed="rId6"/>
          <a:stretch>
            <a:fillRect/>
          </a:stretch>
        </p:blipFill>
        <p:spPr>
          <a:xfrm>
            <a:off x="11193162" y="0"/>
            <a:ext cx="812800" cy="812800"/>
          </a:xfrm>
          <a:prstGeom prst="rect">
            <a:avLst/>
          </a:prstGeom>
        </p:spPr>
      </p:pic>
    </p:spTree>
    <p:extLst>
      <p:ext uri="{BB962C8B-B14F-4D97-AF65-F5344CB8AC3E}">
        <p14:creationId xmlns:p14="http://schemas.microsoft.com/office/powerpoint/2010/main" val="1369005676"/>
      </p:ext>
    </p:extLst>
  </p:cSld>
  <p:clrMapOvr>
    <a:masterClrMapping/>
  </p:clrMapOvr>
  <mc:AlternateContent xmlns:mc="http://schemas.openxmlformats.org/markup-compatibility/2006" xmlns:p14="http://schemas.microsoft.com/office/powerpoint/2010/main">
    <mc:Choice Requires="p14">
      <p:transition spd="slow" p14:dur="2000" advTm="69420"/>
    </mc:Choice>
    <mc:Fallback xmlns="">
      <p:transition spd="slow" advTm="694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3"/>
                </p:tgtEl>
              </p:cMediaNode>
            </p:audio>
            <p:audio>
              <p:cMediaNode numSld="999" showWhenStopped="0">
                <p:cTn id="11"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tângulo 3">
            <a:extLst>
              <a:ext uri="{FF2B5EF4-FFF2-40B4-BE49-F238E27FC236}">
                <a16:creationId xmlns:a16="http://schemas.microsoft.com/office/drawing/2014/main" id="{EAFC40E9-9D28-9640-8452-203E6449F4A2}"/>
              </a:ext>
            </a:extLst>
          </p:cNvPr>
          <p:cNvSpPr/>
          <p:nvPr/>
        </p:nvSpPr>
        <p:spPr>
          <a:xfrm>
            <a:off x="1000895" y="1315761"/>
            <a:ext cx="9737125" cy="4226478"/>
          </a:xfrm>
          <a:prstGeom prst="rect">
            <a:avLst/>
          </a:prstGeom>
        </p:spPr>
        <p:txBody>
          <a:bodyPr wrap="square">
            <a:spAutoFit/>
          </a:bodyPr>
          <a:lstStyle/>
          <a:p>
            <a:pPr marL="342900" lvl="0" indent="-342900" algn="just">
              <a:lnSpc>
                <a:spcPct val="107000"/>
              </a:lnSpc>
              <a:buFont typeface="Symbol" pitchFamily="2" charset="2"/>
              <a:buChar char=""/>
            </a:pPr>
            <a:r>
              <a:rPr lang="pt-PT"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Em 1 de janeiro, a Comissão Europeia lançou um </a:t>
            </a:r>
            <a:r>
              <a:rPr lang="pt-PT" dirty="0">
                <a:latin typeface="Arial" panose="020B0604020202020204" pitchFamily="34" charset="0"/>
                <a:ea typeface="Times New Roman" panose="02020603050405020304" pitchFamily="18" charset="0"/>
                <a:cs typeface="Times New Roman" panose="02020603050405020304" pitchFamily="18" charset="0"/>
                <a:hlinkClick r:id="rId5"/>
              </a:rPr>
              <a:t>sítio Web</a:t>
            </a:r>
            <a:r>
              <a:rPr lang="pt-PT" dirty="0">
                <a:latin typeface="Arial" panose="020B0604020202020204" pitchFamily="34" charset="0"/>
                <a:ea typeface="Times New Roman" panose="02020603050405020304" pitchFamily="18" charset="0"/>
                <a:cs typeface="Times New Roman" panose="02020603050405020304" pitchFamily="18" charset="0"/>
              </a:rPr>
              <a:t> </a:t>
            </a:r>
            <a:r>
              <a:rPr lang="pt-PT"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que inclui mais informações sobre a iniciativa, bem como uma panorâmica das atividades previstas. Vários eventos, projetos e atividades em toda a UE permitirão destacar a dimensão multifacetada do transporte ferroviário – nomeadamente, a posição de liderança mundial de uma indústria ferroviária inovadora, o papel do setor ferroviário na cultura e no património europeus, bem como a sua importância para interligar as regiões, as pessoas e as empresas, além do seu papel no turismo sustentável e nas relações da UE com os países vizinhos.  </a:t>
            </a:r>
            <a:endParaRPr lang="pt-PT" sz="1400" dirty="0">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pPr>
            <a:r>
              <a:rPr lang="pt-PT"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pt-PT" sz="1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itchFamily="2" charset="2"/>
              <a:buChar char=""/>
            </a:pPr>
            <a:r>
              <a:rPr lang="pt-PT"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A agenda legislativa da Comissão irá igualmente refletir o Ano Europeu do Transporte Ferroviário, com propostas relativas a uma nova parceria industrial ferroviária, a melhores ligações para o transporte ferroviário com outros modos de transporte e ao objetivo de tornar o transporte de mercadorias globalmente mais sustentável, tal como sublinhado na  </a:t>
            </a:r>
            <a:r>
              <a:rPr lang="pt-PT" dirty="0">
                <a:latin typeface="Arial" panose="020B0604020202020204" pitchFamily="34" charset="0"/>
                <a:ea typeface="Times New Roman" panose="02020603050405020304" pitchFamily="18" charset="0"/>
                <a:cs typeface="Times New Roman" panose="02020603050405020304" pitchFamily="18" charset="0"/>
                <a:hlinkClick r:id="rId6"/>
              </a:rPr>
              <a:t>Estratégia de Mobilidade Sustentável e Inteligente</a:t>
            </a:r>
            <a:r>
              <a:rPr lang="pt-PT" dirty="0">
                <a:latin typeface="Arial" panose="020B0604020202020204" pitchFamily="34" charset="0"/>
                <a:ea typeface="Times New Roman" panose="02020603050405020304" pitchFamily="18" charset="0"/>
                <a:cs typeface="Times New Roman" panose="02020603050405020304" pitchFamily="18" charset="0"/>
              </a:rPr>
              <a:t>,</a:t>
            </a:r>
            <a:r>
              <a:rPr lang="pt-PT"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recentemente adotada pela Comissão. </a:t>
            </a:r>
            <a:endParaRPr lang="pt-PT" sz="14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 name="fondu.mp3" descr="fondu.mp3">
            <a:hlinkClick r:id="" action="ppaction://media"/>
            <a:extLst>
              <a:ext uri="{FF2B5EF4-FFF2-40B4-BE49-F238E27FC236}">
                <a16:creationId xmlns:a16="http://schemas.microsoft.com/office/drawing/2014/main" id="{2CE57526-E598-4EA8-A48B-6C30C440FD5D}"/>
              </a:ext>
            </a:extLst>
          </p:cNvPr>
          <p:cNvPicPr>
            <a:picLocks noChangeAspect="1"/>
          </p:cNvPicPr>
          <p:nvPr>
            <a:audioFile r:link="rId1"/>
            <p:extLst>
              <p:ext uri="{DAA4B4D4-6D71-4841-9C94-3DE7FCFB9230}">
                <p14:media xmlns:p14="http://schemas.microsoft.com/office/powerpoint/2010/main" r:embed="rId2">
                  <p14:trim st="620000" end="2.8973297959E6"/>
                </p14:media>
              </p:ext>
            </p:extLst>
          </p:nvPr>
        </p:nvPicPr>
        <p:blipFill>
          <a:blip r:embed="rId7"/>
          <a:stretch>
            <a:fillRect/>
          </a:stretch>
        </p:blipFill>
        <p:spPr>
          <a:xfrm>
            <a:off x="11277600" y="617856"/>
            <a:ext cx="812800" cy="812800"/>
          </a:xfrm>
          <a:prstGeom prst="rect">
            <a:avLst/>
          </a:prstGeom>
        </p:spPr>
      </p:pic>
      <p:pic>
        <p:nvPicPr>
          <p:cNvPr id="5" name="Música sem título.mp3" descr="Música sem título.mp3">
            <a:hlinkClick r:id="" action="ppaction://media"/>
            <a:extLst>
              <a:ext uri="{FF2B5EF4-FFF2-40B4-BE49-F238E27FC236}">
                <a16:creationId xmlns:a16="http://schemas.microsoft.com/office/drawing/2014/main" id="{A3B55147-C53F-4CAF-8C3B-BCCF8DC06AFF}"/>
              </a:ext>
            </a:extLst>
          </p:cNvPr>
          <p:cNvPicPr>
            <a:picLocks noChangeAspect="1"/>
          </p:cNvPicPr>
          <p:nvPr>
            <a:audioFile r:link="rId1"/>
            <p:extLst>
              <p:ext uri="{DAA4B4D4-6D71-4841-9C94-3DE7FCFB9230}">
                <p14:media xmlns:p14="http://schemas.microsoft.com/office/powerpoint/2010/main" r:embed="rId3">
                  <p14:trim st="620000" end="2.680800775E6"/>
                </p14:media>
              </p:ext>
            </p:extLst>
          </p:nvPr>
        </p:nvPicPr>
        <p:blipFill>
          <a:blip r:embed="rId7"/>
          <a:stretch>
            <a:fillRect/>
          </a:stretch>
        </p:blipFill>
        <p:spPr>
          <a:xfrm>
            <a:off x="11277600" y="-24950"/>
            <a:ext cx="812800" cy="812800"/>
          </a:xfrm>
          <a:prstGeom prst="rect">
            <a:avLst/>
          </a:prstGeom>
        </p:spPr>
      </p:pic>
    </p:spTree>
    <p:extLst>
      <p:ext uri="{BB962C8B-B14F-4D97-AF65-F5344CB8AC3E}">
        <p14:creationId xmlns:p14="http://schemas.microsoft.com/office/powerpoint/2010/main" val="2849242290"/>
      </p:ext>
    </p:extLst>
  </p:cSld>
  <p:clrMapOvr>
    <a:masterClrMapping/>
  </p:clrMapOvr>
  <mc:AlternateContent xmlns:mc="http://schemas.openxmlformats.org/markup-compatibility/2006" xmlns:p14="http://schemas.microsoft.com/office/powerpoint/2010/main">
    <mc:Choice Requires="p14">
      <p:transition spd="slow" p14:dur="2000" advTm="78550"/>
    </mc:Choice>
    <mc:Fallback xmlns="">
      <p:transition spd="slow" advTm="785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3"/>
                </p:tgtEl>
              </p:cMediaNode>
            </p:audio>
            <p:audio>
              <p:cMediaNode numSld="999" showWhenStopped="0">
                <p:cTn id="11"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tângulo 4">
            <a:extLst>
              <a:ext uri="{FF2B5EF4-FFF2-40B4-BE49-F238E27FC236}">
                <a16:creationId xmlns:a16="http://schemas.microsoft.com/office/drawing/2014/main" id="{B11D6C5A-A134-0144-851E-F2B8C1F4283D}"/>
              </a:ext>
            </a:extLst>
          </p:cNvPr>
          <p:cNvSpPr/>
          <p:nvPr/>
        </p:nvSpPr>
        <p:spPr>
          <a:xfrm>
            <a:off x="444844" y="0"/>
            <a:ext cx="10542372" cy="7279172"/>
          </a:xfrm>
          <a:prstGeom prst="rect">
            <a:avLst/>
          </a:prstGeom>
        </p:spPr>
        <p:txBody>
          <a:bodyPr wrap="square">
            <a:spAutoFit/>
          </a:bodyPr>
          <a:lstStyle/>
          <a:p>
            <a:pPr marL="457200" algn="ctr">
              <a:lnSpc>
                <a:spcPct val="107000"/>
              </a:lnSpc>
              <a:spcBef>
                <a:spcPts val="150"/>
              </a:spcBef>
              <a:spcAft>
                <a:spcPts val="675"/>
              </a:spcAft>
            </a:pPr>
            <a:r>
              <a:rPr lang="pt-PT" b="1" dirty="0">
                <a:solidFill>
                  <a:srgbClr val="4A4A4A"/>
                </a:solidFill>
                <a:latin typeface="Arial" panose="020B0604020202020204" pitchFamily="34" charset="0"/>
                <a:ea typeface="Times New Roman" panose="02020603050405020304" pitchFamily="18" charset="0"/>
                <a:cs typeface="Times New Roman" panose="02020603050405020304" pitchFamily="18" charset="0"/>
              </a:rPr>
              <a:t>Porquê 2021?</a:t>
            </a:r>
            <a:endParaRPr lang="pt-PT" sz="1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Bef>
                <a:spcPts val="150"/>
              </a:spcBef>
              <a:spcAft>
                <a:spcPts val="675"/>
              </a:spcAft>
              <a:buFont typeface="Symbol" pitchFamily="2" charset="2"/>
              <a:buChar char=""/>
            </a:pPr>
            <a:r>
              <a:rPr lang="pt-PT" dirty="0">
                <a:solidFill>
                  <a:srgbClr val="4A4A4A"/>
                </a:solidFill>
                <a:latin typeface="Arial" panose="020B0604020202020204" pitchFamily="34" charset="0"/>
                <a:ea typeface="Times New Roman" panose="02020603050405020304" pitchFamily="18" charset="0"/>
                <a:cs typeface="Times New Roman" panose="02020603050405020304" pitchFamily="18" charset="0"/>
              </a:rPr>
              <a:t> </a:t>
            </a:r>
            <a:r>
              <a:rPr lang="pt-PT" dirty="0">
                <a:solidFill>
                  <a:srgbClr val="4A4A4A"/>
                </a:solidFill>
                <a:latin typeface="Arial" panose="020B0604020202020204" pitchFamily="34" charset="0"/>
                <a:ea typeface="Times New Roman" panose="02020603050405020304" pitchFamily="18" charset="0"/>
                <a:cs typeface="Arial" panose="020B0604020202020204" pitchFamily="34" charset="0"/>
              </a:rPr>
              <a:t>O </a:t>
            </a:r>
            <a:r>
              <a:rPr lang="pt-PT" dirty="0">
                <a:solidFill>
                  <a:srgbClr val="3366CC"/>
                </a:solidFill>
                <a:latin typeface="Arial" panose="020B0604020202020204" pitchFamily="34" charset="0"/>
                <a:ea typeface="Times New Roman" panose="02020603050405020304" pitchFamily="18" charset="0"/>
                <a:cs typeface="Arial" panose="020B0604020202020204" pitchFamily="34" charset="0"/>
                <a:hlinkClick r:id="rId5"/>
              </a:rPr>
              <a:t>Ano Europeu do Transporte Ferroviário em 2021 </a:t>
            </a:r>
            <a:r>
              <a:rPr lang="pt-PT" dirty="0">
                <a:solidFill>
                  <a:srgbClr val="4A4A4A"/>
                </a:solidFill>
                <a:latin typeface="Arial" panose="020B0604020202020204" pitchFamily="34" charset="0"/>
                <a:ea typeface="Times New Roman" panose="02020603050405020304" pitchFamily="18" charset="0"/>
                <a:cs typeface="Arial" panose="020B0604020202020204" pitchFamily="34" charset="0"/>
              </a:rPr>
              <a:t>ajudará a acelerar o ritmo da modernização dos caminhos de ferro, necessária para os tornar numa alternativa mais popular a modos de transporte menos sustentáveis. </a:t>
            </a:r>
            <a:endParaRPr lang="pt-PT" sz="1400" dirty="0">
              <a:latin typeface="Arial" panose="020B0604020202020204" pitchFamily="34" charset="0"/>
              <a:ea typeface="Calibri" panose="020F0502020204030204" pitchFamily="34" charset="0"/>
              <a:cs typeface="Arial" panose="020B0604020202020204" pitchFamily="34" charset="0"/>
            </a:endParaRPr>
          </a:p>
          <a:p>
            <a:pPr marL="457200" algn="just">
              <a:lnSpc>
                <a:spcPct val="107000"/>
              </a:lnSpc>
              <a:spcBef>
                <a:spcPts val="150"/>
              </a:spcBef>
              <a:spcAft>
                <a:spcPts val="675"/>
              </a:spcAft>
            </a:pPr>
            <a:endParaRPr lang="pt-PT" sz="1400" dirty="0">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Bef>
                <a:spcPts val="150"/>
              </a:spcBef>
              <a:spcAft>
                <a:spcPts val="675"/>
              </a:spcAft>
              <a:buFont typeface="Symbol" pitchFamily="2" charset="2"/>
              <a:buChar char=""/>
            </a:pPr>
            <a:r>
              <a:rPr lang="pt-PT" dirty="0">
                <a:solidFill>
                  <a:srgbClr val="4A4A4A"/>
                </a:solidFill>
                <a:latin typeface="Arial" panose="020B0604020202020204" pitchFamily="34" charset="0"/>
                <a:ea typeface="Times New Roman" panose="02020603050405020304" pitchFamily="18" charset="0"/>
                <a:cs typeface="Arial" panose="020B0604020202020204" pitchFamily="34" charset="0"/>
              </a:rPr>
              <a:t> 2021 será o primeiro ano completo em que as regras acordadas no âmbito do quarto pacote ferroviário serão aplicadas em toda a UE. Além disso, 2021 assinala vários aniversários importantes para o transporte ferroviário: o vigésimo aniversário do primeiro Pacote Ferroviário, o 175.º aniversário da primeira ligação ferroviária de sempre entre duas capitais da UE (Paris-Bruxelas), assim como os 40 anos do TGV e os 30 anos do ICE.</a:t>
            </a:r>
            <a:endParaRPr lang="pt-PT" sz="1400" dirty="0">
              <a:latin typeface="Arial" panose="020B0604020202020204" pitchFamily="34" charset="0"/>
              <a:ea typeface="Calibri" panose="020F0502020204030204" pitchFamily="34" charset="0"/>
              <a:cs typeface="Arial" panose="020B0604020202020204" pitchFamily="34" charset="0"/>
            </a:endParaRPr>
          </a:p>
          <a:p>
            <a:pPr marL="457200" algn="just">
              <a:lnSpc>
                <a:spcPct val="107000"/>
              </a:lnSpc>
              <a:spcBef>
                <a:spcPts val="150"/>
              </a:spcBef>
              <a:spcAft>
                <a:spcPts val="675"/>
              </a:spcAft>
            </a:pPr>
            <a:endParaRPr lang="pt-PT" sz="1400" dirty="0">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Bef>
                <a:spcPts val="150"/>
              </a:spcBef>
              <a:spcAft>
                <a:spcPts val="675"/>
              </a:spcAft>
              <a:buFont typeface="Symbol" pitchFamily="2" charset="2"/>
              <a:buChar char=""/>
            </a:pPr>
            <a:r>
              <a:rPr lang="pt-PT" dirty="0">
                <a:solidFill>
                  <a:srgbClr val="4A4A4A"/>
                </a:solidFill>
                <a:latin typeface="Arial" panose="020B0604020202020204" pitchFamily="34" charset="0"/>
                <a:ea typeface="Times New Roman" panose="02020603050405020304" pitchFamily="18" charset="0"/>
                <a:cs typeface="Arial" panose="020B0604020202020204" pitchFamily="34" charset="0"/>
              </a:rPr>
              <a:t>O festival de arte internacional Europália já elegeu o transporte ferroviário como tema para 2021, e constituirá um contribuinte ativo para o vasto leque de atividades realizadas ao longo do Ano Europeu do Transporte Ferroviário.</a:t>
            </a:r>
            <a:endParaRPr lang="pt-PT" sz="1400" dirty="0">
              <a:latin typeface="Arial" panose="020B0604020202020204" pitchFamily="34" charset="0"/>
              <a:ea typeface="Calibri" panose="020F0502020204030204" pitchFamily="34" charset="0"/>
              <a:cs typeface="Arial" panose="020B0604020202020204" pitchFamily="34" charset="0"/>
            </a:endParaRPr>
          </a:p>
          <a:p>
            <a:pPr marL="457200">
              <a:lnSpc>
                <a:spcPct val="107000"/>
              </a:lnSpc>
            </a:pPr>
            <a:r>
              <a:rPr lang="pt-PT" dirty="0">
                <a:solidFill>
                  <a:srgbClr val="4A4A4A"/>
                </a:solidFill>
                <a:latin typeface="Arial" panose="020B0604020202020204" pitchFamily="34" charset="0"/>
                <a:ea typeface="Times New Roman" panose="02020603050405020304" pitchFamily="18" charset="0"/>
                <a:cs typeface="Arial" panose="020B0604020202020204" pitchFamily="34" charset="0"/>
              </a:rPr>
              <a:t> </a:t>
            </a:r>
            <a:endParaRPr lang="pt-PT" sz="1400" dirty="0">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buFont typeface="Symbol" pitchFamily="2" charset="2"/>
              <a:buChar char=""/>
            </a:pPr>
            <a:r>
              <a:rPr lang="pt-PT" dirty="0">
                <a:solidFill>
                  <a:srgbClr val="000000"/>
                </a:solidFill>
                <a:latin typeface="Arial" panose="020B0604020202020204" pitchFamily="34" charset="0"/>
                <a:ea typeface="Calibri" panose="020F0502020204030204" pitchFamily="34" charset="0"/>
                <a:cs typeface="Arial" panose="020B0604020202020204" pitchFamily="34" charset="0"/>
              </a:rPr>
              <a:t>O Ano Europeu do Transporte Ferroviário irá criar uma dinâmica para promover a parte que o transporte ferroviário representa no transporte de passageiros e de mercadorias.</a:t>
            </a:r>
            <a:endParaRPr lang="pt-PT" sz="1400" dirty="0">
              <a:latin typeface="Arial" panose="020B0604020202020204" pitchFamily="34" charset="0"/>
              <a:ea typeface="Calibri" panose="020F0502020204030204" pitchFamily="34" charset="0"/>
              <a:cs typeface="Arial" panose="020B0604020202020204" pitchFamily="34" charset="0"/>
            </a:endParaRPr>
          </a:p>
          <a:p>
            <a:pPr marL="457200">
              <a:lnSpc>
                <a:spcPct val="107000"/>
              </a:lnSpc>
            </a:pPr>
            <a:r>
              <a:rPr lang="pt-PT"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pt-PT" sz="1400" dirty="0">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buFont typeface="Symbol" pitchFamily="2" charset="2"/>
              <a:buChar char=""/>
            </a:pPr>
            <a:r>
              <a:rPr lang="pt-PT" dirty="0">
                <a:latin typeface="Arial" panose="020B0604020202020204" pitchFamily="34" charset="0"/>
                <a:ea typeface="Calibri" panose="020F0502020204030204" pitchFamily="34" charset="0"/>
                <a:cs typeface="Arial" panose="020B0604020202020204" pitchFamily="34" charset="0"/>
              </a:rPr>
              <a:t>Enquanto ano inaugural da plena aplicação do 4.º pacote ferroviário, 2021 conferirá um forte impulso no sentido de um espaço ferroviário europeu único: uma rede ferroviária europeia mais eficiente e uma mobilidade transfronteiras sem descontinuidades. </a:t>
            </a:r>
            <a:endParaRPr lang="pt-PT" sz="1400" dirty="0">
              <a:latin typeface="Arial" panose="020B0604020202020204" pitchFamily="34" charset="0"/>
              <a:ea typeface="Calibri" panose="020F0502020204030204" pitchFamily="34" charset="0"/>
              <a:cs typeface="Arial" panose="020B0604020202020204" pitchFamily="34" charset="0"/>
            </a:endParaRPr>
          </a:p>
          <a:p>
            <a:pPr marL="457200">
              <a:lnSpc>
                <a:spcPct val="107000"/>
              </a:lnSpc>
              <a:spcAft>
                <a:spcPts val="800"/>
              </a:spcAft>
            </a:pPr>
            <a:r>
              <a:rPr lang="pt-PT" dirty="0">
                <a:latin typeface="Arial" panose="020B0604020202020204" pitchFamily="34" charset="0"/>
                <a:ea typeface="Calibri" panose="020F0502020204030204" pitchFamily="34" charset="0"/>
                <a:cs typeface="Times New Roman" panose="02020603050405020304" pitchFamily="18" charset="0"/>
              </a:rPr>
              <a:t> </a:t>
            </a:r>
            <a:endParaRPr lang="pt-PT" sz="14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 name="fondu.mp3" descr="fondu.mp3">
            <a:hlinkClick r:id="" action="ppaction://media"/>
            <a:extLst>
              <a:ext uri="{FF2B5EF4-FFF2-40B4-BE49-F238E27FC236}">
                <a16:creationId xmlns:a16="http://schemas.microsoft.com/office/drawing/2014/main" id="{6A02F88D-2AC0-41E6-A46C-EA4DC58DBD8F}"/>
              </a:ext>
            </a:extLst>
          </p:cNvPr>
          <p:cNvPicPr>
            <a:picLocks noChangeAspect="1"/>
          </p:cNvPicPr>
          <p:nvPr>
            <a:audioFile r:link="rId1"/>
            <p:extLst>
              <p:ext uri="{DAA4B4D4-6D71-4841-9C94-3DE7FCFB9230}">
                <p14:media xmlns:p14="http://schemas.microsoft.com/office/powerpoint/2010/main" r:embed="rId2">
                  <p14:trim st="699000" end="2.7903297959E6"/>
                </p14:media>
              </p:ext>
            </p:extLst>
          </p:nvPr>
        </p:nvPicPr>
        <p:blipFill>
          <a:blip r:embed="rId6"/>
          <a:stretch>
            <a:fillRect/>
          </a:stretch>
        </p:blipFill>
        <p:spPr>
          <a:xfrm>
            <a:off x="11253926" y="609289"/>
            <a:ext cx="812800" cy="812800"/>
          </a:xfrm>
          <a:prstGeom prst="rect">
            <a:avLst/>
          </a:prstGeom>
        </p:spPr>
      </p:pic>
      <p:pic>
        <p:nvPicPr>
          <p:cNvPr id="4" name="Música sem título.mp3" descr="Música sem título.mp3">
            <a:hlinkClick r:id="" action="ppaction://media"/>
            <a:extLst>
              <a:ext uri="{FF2B5EF4-FFF2-40B4-BE49-F238E27FC236}">
                <a16:creationId xmlns:a16="http://schemas.microsoft.com/office/drawing/2014/main" id="{A5905E52-6D18-4CDF-B6AD-E750A6FB7CD7}"/>
              </a:ext>
            </a:extLst>
          </p:cNvPr>
          <p:cNvPicPr>
            <a:picLocks noChangeAspect="1"/>
          </p:cNvPicPr>
          <p:nvPr>
            <a:audioFile r:link="rId1"/>
            <p:extLst>
              <p:ext uri="{DAA4B4D4-6D71-4841-9C94-3DE7FCFB9230}">
                <p14:media xmlns:p14="http://schemas.microsoft.com/office/powerpoint/2010/main" r:embed="rId3">
                  <p14:trim st="699000" end="2.573800775E6"/>
                </p14:media>
              </p:ext>
            </p:extLst>
          </p:nvPr>
        </p:nvPicPr>
        <p:blipFill>
          <a:blip r:embed="rId6"/>
          <a:stretch>
            <a:fillRect/>
          </a:stretch>
        </p:blipFill>
        <p:spPr>
          <a:xfrm>
            <a:off x="11277600" y="0"/>
            <a:ext cx="812800" cy="812800"/>
          </a:xfrm>
          <a:prstGeom prst="rect">
            <a:avLst/>
          </a:prstGeom>
        </p:spPr>
      </p:pic>
    </p:spTree>
    <p:extLst>
      <p:ext uri="{BB962C8B-B14F-4D97-AF65-F5344CB8AC3E}">
        <p14:creationId xmlns:p14="http://schemas.microsoft.com/office/powerpoint/2010/main" val="3990034571"/>
      </p:ext>
    </p:extLst>
  </p:cSld>
  <p:clrMapOvr>
    <a:masterClrMapping/>
  </p:clrMapOvr>
  <mc:AlternateContent xmlns:mc="http://schemas.openxmlformats.org/markup-compatibility/2006" xmlns:p14="http://schemas.microsoft.com/office/powerpoint/2010/main">
    <mc:Choice Requires="p14">
      <p:transition spd="slow" p14:dur="2000" advTm="106512"/>
    </mc:Choice>
    <mc:Fallback xmlns="">
      <p:transition spd="slow" advTm="1065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3"/>
                </p:tgtEl>
              </p:cMediaNode>
            </p:audio>
            <p:audio>
              <p:cMediaNode numSld="999" showWhenStopped="0">
                <p:cTn id="11"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tângulo 3">
            <a:extLst>
              <a:ext uri="{FF2B5EF4-FFF2-40B4-BE49-F238E27FC236}">
                <a16:creationId xmlns:a16="http://schemas.microsoft.com/office/drawing/2014/main" id="{EC0492D1-1B88-A743-AD71-5D78EC1C0B68}"/>
              </a:ext>
            </a:extLst>
          </p:cNvPr>
          <p:cNvSpPr/>
          <p:nvPr/>
        </p:nvSpPr>
        <p:spPr>
          <a:xfrm>
            <a:off x="1072978" y="1435989"/>
            <a:ext cx="10046044" cy="3246210"/>
          </a:xfrm>
          <a:prstGeom prst="rect">
            <a:avLst/>
          </a:prstGeom>
        </p:spPr>
        <p:txBody>
          <a:bodyPr wrap="square">
            <a:spAutoFit/>
          </a:bodyPr>
          <a:lstStyle/>
          <a:p>
            <a:pPr algn="ctr">
              <a:lnSpc>
                <a:spcPct val="107000"/>
              </a:lnSpc>
              <a:spcAft>
                <a:spcPts val="800"/>
              </a:spcAft>
            </a:pPr>
            <a:r>
              <a:rPr lang="pt-PT" dirty="0" err="1">
                <a:solidFill>
                  <a:srgbClr val="000000"/>
                </a:solidFill>
                <a:latin typeface="Arial" panose="020B0604020202020204" pitchFamily="34" charset="0"/>
                <a:ea typeface="Times New Roman" panose="02020603050405020304" pitchFamily="18" charset="0"/>
                <a:cs typeface="Times New Roman" panose="02020603050405020304" pitchFamily="18" charset="0"/>
              </a:rPr>
              <a:t>Adina</a:t>
            </a:r>
            <a:r>
              <a:rPr lang="pt-PT"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r>
              <a:rPr lang="pt-PT" b="1" dirty="0" err="1">
                <a:solidFill>
                  <a:srgbClr val="000000"/>
                </a:solidFill>
                <a:latin typeface="Arial" panose="020B0604020202020204" pitchFamily="34" charset="0"/>
                <a:ea typeface="Times New Roman" panose="02020603050405020304" pitchFamily="18" charset="0"/>
                <a:cs typeface="Times New Roman" panose="02020603050405020304" pitchFamily="18" charset="0"/>
              </a:rPr>
              <a:t>Vălean</a:t>
            </a:r>
            <a:r>
              <a:rPr lang="pt-PT"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Comissária Europeia responsável pelos Transportes, declarou: </a:t>
            </a:r>
            <a:endParaRPr lang="pt-PT" sz="14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pt-PT" i="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«A nossa mobilidade futura tem de ser sustentável, segura, confortável e comportável. O transporte ferroviário oferece tudo isso e muito mais! O Ano Europeu do Transporte Ferroviário oferece-nos a oportunidade de redescobrir este modo de transporte. Graças a uma série de ações, aproveitaremos esta oportunidade para ajudar o setor ferroviário a realizar o seu pleno potencial. Convido todos a participarem no Ano Europeu do Transporte Ferroviário</a:t>
            </a:r>
            <a:r>
              <a:rPr lang="pt-PT"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pt-PT" sz="14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pt-PT"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No dia 31 de outubro de 2020, foi o prazo para os Estados-Membros transporem o pilar técnico do </a:t>
            </a:r>
            <a:r>
              <a:rPr lang="pt-PT" dirty="0">
                <a:solidFill>
                  <a:srgbClr val="000000"/>
                </a:solidFill>
                <a:latin typeface="Arial" panose="020B0604020202020204" pitchFamily="34" charset="0"/>
                <a:ea typeface="Times New Roman" panose="02020603050405020304" pitchFamily="18" charset="0"/>
                <a:cs typeface="Times New Roman" panose="02020603050405020304" pitchFamily="18" charset="0"/>
                <a:hlinkClick r:id="rId5"/>
              </a:rPr>
              <a:t>Quarto Pacote Ferroviário</a:t>
            </a:r>
            <a:r>
              <a:rPr lang="pt-PT"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 conferindo assim à </a:t>
            </a:r>
            <a:r>
              <a:rPr lang="pt-PT" dirty="0">
                <a:solidFill>
                  <a:srgbClr val="000000"/>
                </a:solidFill>
                <a:latin typeface="Arial" panose="020B0604020202020204" pitchFamily="34" charset="0"/>
                <a:ea typeface="Times New Roman" panose="02020603050405020304" pitchFamily="18" charset="0"/>
                <a:cs typeface="Times New Roman" panose="02020603050405020304" pitchFamily="18" charset="0"/>
                <a:hlinkClick r:id="rId6"/>
              </a:rPr>
              <a:t>Agência Europeia dos Caminhos-de-Ferro</a:t>
            </a:r>
            <a:r>
              <a:rPr lang="pt-PT"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(ERA) os poderes necessários para se tornar o único organismo europeu de certificação para veículos ferroviários e operadores de tráfego ferroviário.</a:t>
            </a:r>
            <a:endParaRPr lang="pt-PT" sz="14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 name="fondu.mp3" descr="fondu.mp3">
            <a:hlinkClick r:id="" action="ppaction://media"/>
            <a:extLst>
              <a:ext uri="{FF2B5EF4-FFF2-40B4-BE49-F238E27FC236}">
                <a16:creationId xmlns:a16="http://schemas.microsoft.com/office/drawing/2014/main" id="{6D68329F-E016-456A-95DA-14C9BE5FFBED}"/>
              </a:ext>
            </a:extLst>
          </p:cNvPr>
          <p:cNvPicPr>
            <a:picLocks noChangeAspect="1"/>
          </p:cNvPicPr>
          <p:nvPr>
            <a:audioFile r:link="rId1"/>
            <p:extLst>
              <p:ext uri="{DAA4B4D4-6D71-4841-9C94-3DE7FCFB9230}">
                <p14:media xmlns:p14="http://schemas.microsoft.com/office/powerpoint/2010/main" r:embed="rId2">
                  <p14:trim st="806000" end="2.7253297959E6"/>
                </p14:media>
              </p:ext>
            </p:extLst>
          </p:nvPr>
        </p:nvPicPr>
        <p:blipFill>
          <a:blip r:embed="rId7"/>
          <a:stretch>
            <a:fillRect/>
          </a:stretch>
        </p:blipFill>
        <p:spPr>
          <a:xfrm>
            <a:off x="11277600" y="623189"/>
            <a:ext cx="812800" cy="812800"/>
          </a:xfrm>
          <a:prstGeom prst="rect">
            <a:avLst/>
          </a:prstGeom>
        </p:spPr>
      </p:pic>
      <p:pic>
        <p:nvPicPr>
          <p:cNvPr id="5" name="Música sem título.mp3" descr="Música sem título.mp3">
            <a:hlinkClick r:id="" action="ppaction://media"/>
            <a:extLst>
              <a:ext uri="{FF2B5EF4-FFF2-40B4-BE49-F238E27FC236}">
                <a16:creationId xmlns:a16="http://schemas.microsoft.com/office/drawing/2014/main" id="{D4833447-9558-4919-9153-966A03E2F58F}"/>
              </a:ext>
            </a:extLst>
          </p:cNvPr>
          <p:cNvPicPr>
            <a:picLocks noChangeAspect="1"/>
          </p:cNvPicPr>
          <p:nvPr>
            <a:audioFile r:link="rId1"/>
            <p:extLst>
              <p:ext uri="{DAA4B4D4-6D71-4841-9C94-3DE7FCFB9230}">
                <p14:media xmlns:p14="http://schemas.microsoft.com/office/powerpoint/2010/main" r:embed="rId3">
                  <p14:trim st="806000" end="2.508800775E6"/>
                </p14:media>
              </p:ext>
            </p:extLst>
          </p:nvPr>
        </p:nvPicPr>
        <p:blipFill>
          <a:blip r:embed="rId7"/>
          <a:stretch>
            <a:fillRect/>
          </a:stretch>
        </p:blipFill>
        <p:spPr>
          <a:xfrm>
            <a:off x="11277600" y="-24950"/>
            <a:ext cx="812800" cy="812800"/>
          </a:xfrm>
          <a:prstGeom prst="rect">
            <a:avLst/>
          </a:prstGeom>
        </p:spPr>
      </p:pic>
    </p:spTree>
    <p:extLst>
      <p:ext uri="{BB962C8B-B14F-4D97-AF65-F5344CB8AC3E}">
        <p14:creationId xmlns:p14="http://schemas.microsoft.com/office/powerpoint/2010/main" val="2272915710"/>
      </p:ext>
    </p:extLst>
  </p:cSld>
  <p:clrMapOvr>
    <a:masterClrMapping/>
  </p:clrMapOvr>
  <mc:AlternateContent xmlns:mc="http://schemas.openxmlformats.org/markup-compatibility/2006" xmlns:p14="http://schemas.microsoft.com/office/powerpoint/2010/main">
    <mc:Choice Requires="p14">
      <p:transition spd="slow" p14:dur="2000" advTm="65054"/>
    </mc:Choice>
    <mc:Fallback xmlns="">
      <p:transition spd="slow" advTm="650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3"/>
                </p:tgtEl>
              </p:cMediaNode>
            </p:audio>
            <p:audio>
              <p:cMediaNode numSld="999" showWhenStopped="0">
                <p:cTn id="11"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tângulo 3">
            <a:extLst>
              <a:ext uri="{FF2B5EF4-FFF2-40B4-BE49-F238E27FC236}">
                <a16:creationId xmlns:a16="http://schemas.microsoft.com/office/drawing/2014/main" id="{397BA37B-CF5D-A244-B473-74C628174C13}"/>
              </a:ext>
            </a:extLst>
          </p:cNvPr>
          <p:cNvSpPr/>
          <p:nvPr/>
        </p:nvSpPr>
        <p:spPr>
          <a:xfrm>
            <a:off x="1103870" y="954275"/>
            <a:ext cx="9984260" cy="4150239"/>
          </a:xfrm>
          <a:prstGeom prst="rect">
            <a:avLst/>
          </a:prstGeom>
        </p:spPr>
        <p:txBody>
          <a:bodyPr wrap="square">
            <a:spAutoFit/>
          </a:bodyPr>
          <a:lstStyle/>
          <a:p>
            <a:pPr algn="ctr">
              <a:lnSpc>
                <a:spcPct val="107000"/>
              </a:lnSpc>
              <a:spcAft>
                <a:spcPts val="800"/>
              </a:spcAft>
            </a:pPr>
            <a:r>
              <a:rPr lang="pt-PT" b="1" dirty="0">
                <a:solidFill>
                  <a:srgbClr val="000000"/>
                </a:solidFill>
                <a:latin typeface="Arial" panose="020B0604020202020204" pitchFamily="34" charset="0"/>
                <a:ea typeface="Times New Roman" panose="02020603050405020304" pitchFamily="18" charset="0"/>
                <a:cs typeface="Arial" panose="020B0604020202020204" pitchFamily="34" charset="0"/>
              </a:rPr>
              <a:t>A Comissária Europeia para a Mobilidade e Transporte, </a:t>
            </a:r>
            <a:r>
              <a:rPr lang="pt-PT" b="1" dirty="0" err="1">
                <a:solidFill>
                  <a:srgbClr val="000000"/>
                </a:solidFill>
                <a:latin typeface="Arial" panose="020B0604020202020204" pitchFamily="34" charset="0"/>
                <a:ea typeface="Times New Roman" panose="02020603050405020304" pitchFamily="18" charset="0"/>
                <a:cs typeface="Arial" panose="020B0604020202020204" pitchFamily="34" charset="0"/>
              </a:rPr>
              <a:t>Adina</a:t>
            </a:r>
            <a:r>
              <a:rPr lang="pt-PT" b="1"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r>
              <a:rPr lang="pt-PT" b="1" dirty="0" err="1">
                <a:solidFill>
                  <a:srgbClr val="000000"/>
                </a:solidFill>
                <a:latin typeface="Arial" panose="020B0604020202020204" pitchFamily="34" charset="0"/>
                <a:ea typeface="Times New Roman" panose="02020603050405020304" pitchFamily="18" charset="0"/>
                <a:cs typeface="Arial" panose="020B0604020202020204" pitchFamily="34" charset="0"/>
              </a:rPr>
              <a:t>Vălean</a:t>
            </a:r>
            <a:r>
              <a:rPr lang="pt-PT" b="1" dirty="0">
                <a:solidFill>
                  <a:srgbClr val="000000"/>
                </a:solidFill>
                <a:latin typeface="Arial" panose="020B0604020202020204" pitchFamily="34" charset="0"/>
                <a:ea typeface="Times New Roman" panose="02020603050405020304" pitchFamily="18" charset="0"/>
                <a:cs typeface="Arial" panose="020B0604020202020204" pitchFamily="34" charset="0"/>
              </a:rPr>
              <a:t>, afirmou em 30/10/2020</a:t>
            </a:r>
            <a:r>
              <a:rPr lang="pt-PT"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pt-PT" dirty="0">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pt-PT" dirty="0">
                <a:latin typeface="Arial" panose="020B0604020202020204" pitchFamily="34" charset="0"/>
                <a:ea typeface="Times New Roman" panose="02020603050405020304" pitchFamily="18" charset="0"/>
                <a:cs typeface="Arial" panose="020B0604020202020204" pitchFamily="34" charset="0"/>
              </a:rPr>
              <a:t> </a:t>
            </a:r>
            <a:endParaRPr lang="pt-PT" dirty="0">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750"/>
              </a:spcAft>
            </a:pPr>
            <a:r>
              <a:rPr lang="pt-PT" i="1" dirty="0">
                <a:solidFill>
                  <a:srgbClr val="000000"/>
                </a:solidFill>
                <a:latin typeface="Arial" panose="020B0604020202020204" pitchFamily="34" charset="0"/>
                <a:ea typeface="Times New Roman" panose="02020603050405020304" pitchFamily="18" charset="0"/>
                <a:cs typeface="Arial" panose="020B0604020202020204" pitchFamily="34" charset="0"/>
              </a:rPr>
              <a:t>"Amanhã é um dia importante para o setor ferroviário europeu - o prazo de transposição das diretivas relativas à segurança ferroviária e à interoperabilidade. A plena implementação do Quarto Pacote Ferroviário em toda a UE é fundamental para impulsionar o transporte ferroviário. Por isso, conto com os Estados-Membros que ainda não o transpôs para fazer o possível para cumprir esta obrigação muito em breve. A implementação do seu pilar técnico irá simplificar significativamente os procedimentos e reduzir os custos para as empresas ferroviárias que operam em toda a Europa. Estamos tornando o transporte ferroviário mais eficiente, seguro, acessível e, portanto, mais competitivo em relação a outros modos de transporte. Este é um grande passo no nosso caminho para descarbonizar o setor de transportes da Europa e tornar o transporte ferroviário mais atraente antes de 2021 - o Ano Europeu dos Ferroviários. "</a:t>
            </a:r>
            <a:endParaRPr lang="pt-PT" dirty="0">
              <a:effectLst/>
              <a:latin typeface="Arial" panose="020B0604020202020204" pitchFamily="34" charset="0"/>
              <a:ea typeface="Calibri" panose="020F0502020204030204" pitchFamily="34" charset="0"/>
              <a:cs typeface="Arial" panose="020B0604020202020204" pitchFamily="34" charset="0"/>
            </a:endParaRPr>
          </a:p>
        </p:txBody>
      </p:sp>
      <p:pic>
        <p:nvPicPr>
          <p:cNvPr id="3" name="fondu.mp3" descr="fondu.mp3">
            <a:hlinkClick r:id="" action="ppaction://media"/>
            <a:extLst>
              <a:ext uri="{FF2B5EF4-FFF2-40B4-BE49-F238E27FC236}">
                <a16:creationId xmlns:a16="http://schemas.microsoft.com/office/drawing/2014/main" id="{81CF2A80-25F0-460F-8D40-097EB1D5EB13}"/>
              </a:ext>
            </a:extLst>
          </p:cNvPr>
          <p:cNvPicPr>
            <a:picLocks noChangeAspect="1"/>
          </p:cNvPicPr>
          <p:nvPr>
            <a:audioFile r:link="rId1"/>
            <p:extLst>
              <p:ext uri="{DAA4B4D4-6D71-4841-9C94-3DE7FCFB9230}">
                <p14:media xmlns:p14="http://schemas.microsoft.com/office/powerpoint/2010/main" r:embed="rId2">
                  <p14:trim st="881000" end="2.6683297959E6"/>
                </p14:media>
              </p:ext>
            </p:extLst>
          </p:nvPr>
        </p:nvPicPr>
        <p:blipFill>
          <a:blip r:embed="rId5"/>
          <a:stretch>
            <a:fillRect/>
          </a:stretch>
        </p:blipFill>
        <p:spPr>
          <a:xfrm>
            <a:off x="11277600" y="774019"/>
            <a:ext cx="812800" cy="812800"/>
          </a:xfrm>
          <a:prstGeom prst="rect">
            <a:avLst/>
          </a:prstGeom>
        </p:spPr>
      </p:pic>
      <p:pic>
        <p:nvPicPr>
          <p:cNvPr id="5" name="Música sem título.mp3" descr="Música sem título.mp3">
            <a:hlinkClick r:id="" action="ppaction://media"/>
            <a:extLst>
              <a:ext uri="{FF2B5EF4-FFF2-40B4-BE49-F238E27FC236}">
                <a16:creationId xmlns:a16="http://schemas.microsoft.com/office/drawing/2014/main" id="{B8FB8BBE-C76A-4A0D-ABB3-A78E721976E9}"/>
              </a:ext>
            </a:extLst>
          </p:cNvPr>
          <p:cNvPicPr>
            <a:picLocks noChangeAspect="1"/>
          </p:cNvPicPr>
          <p:nvPr>
            <a:audioFile r:link="rId1"/>
            <p:extLst>
              <p:ext uri="{DAA4B4D4-6D71-4841-9C94-3DE7FCFB9230}">
                <p14:media xmlns:p14="http://schemas.microsoft.com/office/powerpoint/2010/main" r:embed="rId3">
                  <p14:trim st="871000" end="2.431800775E6"/>
                </p14:media>
              </p:ext>
            </p:extLst>
          </p:nvPr>
        </p:nvPicPr>
        <p:blipFill>
          <a:blip r:embed="rId5"/>
          <a:stretch>
            <a:fillRect/>
          </a:stretch>
        </p:blipFill>
        <p:spPr>
          <a:xfrm>
            <a:off x="11277600" y="141475"/>
            <a:ext cx="812800" cy="812800"/>
          </a:xfrm>
          <a:prstGeom prst="rect">
            <a:avLst/>
          </a:prstGeom>
        </p:spPr>
      </p:pic>
    </p:spTree>
    <p:extLst>
      <p:ext uri="{BB962C8B-B14F-4D97-AF65-F5344CB8AC3E}">
        <p14:creationId xmlns:p14="http://schemas.microsoft.com/office/powerpoint/2010/main" val="3660097646"/>
      </p:ext>
    </p:extLst>
  </p:cSld>
  <p:clrMapOvr>
    <a:masterClrMapping/>
  </p:clrMapOvr>
  <mc:AlternateContent xmlns:mc="http://schemas.openxmlformats.org/markup-compatibility/2006" xmlns:p14="http://schemas.microsoft.com/office/powerpoint/2010/main">
    <mc:Choice Requires="p14">
      <p:transition spd="slow" p14:dur="2000" advTm="77638"/>
    </mc:Choice>
    <mc:Fallback xmlns="">
      <p:transition spd="slow" advTm="776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3"/>
                </p:tgtEl>
              </p:cMediaNode>
            </p:audio>
            <p:audio>
              <p:cMediaNode numSld="999" showWhenStopped="0">
                <p:cTn id="11" fill="hold" display="0">
                  <p:stCondLst>
                    <p:cond delay="indefinite"/>
                  </p:stCondLst>
                  <p:endCondLst>
                    <p:cond evt="onStopAudio" delay="0">
                      <p:tgtEl>
                        <p:sldTgt/>
                      </p:tgtEl>
                    </p:cond>
                  </p:endCondLst>
                </p:cTn>
                <p:tgtEl>
                  <p:spTgt spid="5"/>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tângulo 4">
            <a:extLst>
              <a:ext uri="{FF2B5EF4-FFF2-40B4-BE49-F238E27FC236}">
                <a16:creationId xmlns:a16="http://schemas.microsoft.com/office/drawing/2014/main" id="{2B6042C4-4C46-1243-A03D-963224F9FF3E}"/>
              </a:ext>
            </a:extLst>
          </p:cNvPr>
          <p:cNvSpPr/>
          <p:nvPr/>
        </p:nvSpPr>
        <p:spPr>
          <a:xfrm>
            <a:off x="628135" y="1110576"/>
            <a:ext cx="10935730" cy="4636847"/>
          </a:xfrm>
          <a:prstGeom prst="rect">
            <a:avLst/>
          </a:prstGeom>
        </p:spPr>
        <p:txBody>
          <a:bodyPr wrap="square">
            <a:spAutoFit/>
          </a:bodyPr>
          <a:lstStyle/>
          <a:p>
            <a:pPr algn="ctr">
              <a:lnSpc>
                <a:spcPct val="107000"/>
              </a:lnSpc>
              <a:spcAft>
                <a:spcPts val="800"/>
              </a:spcAft>
            </a:pPr>
            <a:r>
              <a:rPr lang="pt-PT" b="1" dirty="0">
                <a:latin typeface="Arial" panose="020B0604020202020204" pitchFamily="34" charset="0"/>
                <a:ea typeface="Calibri" panose="020F0502020204030204" pitchFamily="34" charset="0"/>
                <a:cs typeface="Times New Roman" panose="02020603050405020304" pitchFamily="18" charset="0"/>
              </a:rPr>
              <a:t> </a:t>
            </a:r>
            <a:r>
              <a:rPr lang="pt-PT" b="1" dirty="0">
                <a:latin typeface="Arial" panose="020B0604020202020204" pitchFamily="34" charset="0"/>
                <a:ea typeface="Calibri" panose="020F0502020204030204" pitchFamily="34" charset="0"/>
                <a:cs typeface="Arial" panose="020B0604020202020204" pitchFamily="34" charset="0"/>
              </a:rPr>
              <a:t>Comunicado de imprensa da Comissão Europeia</a:t>
            </a:r>
            <a:endParaRPr lang="pt-PT" dirty="0">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pt-PT" b="1" dirty="0">
                <a:latin typeface="Arial" panose="020B0604020202020204" pitchFamily="34" charset="0"/>
                <a:ea typeface="Calibri" panose="020F0502020204030204" pitchFamily="34" charset="0"/>
                <a:cs typeface="Arial" panose="020B0604020202020204" pitchFamily="34" charset="0"/>
              </a:rPr>
              <a:t>A viagem começa</a:t>
            </a:r>
            <a:r>
              <a:rPr lang="pt-PT" dirty="0">
                <a:latin typeface="Arial" panose="020B0604020202020204" pitchFamily="34" charset="0"/>
                <a:ea typeface="Calibri" panose="020F0502020204030204" pitchFamily="34" charset="0"/>
                <a:cs typeface="Arial" panose="020B0604020202020204" pitchFamily="34" charset="0"/>
              </a:rPr>
              <a:t> –  1 de janeiro de 2021 assinala o início do Ano Europeu do Transporte Ferroviário. A iniciativa da Comissão Europeia irá salientar os benefícios do transporte ferroviário enquanto meio de transporte sustentável, inteligente e seguro. Várias atividades colocarão o setor ferroviário em destaque ao longo de 2021 em todo o continente, a fim de incentivar a utilização do transporte ferroviário pelos cidadãos e pelas empresas e de contribuir para a consecução do objetivo do Pacto Ecológico da UE de neutralidade climática até 2050. </a:t>
            </a:r>
          </a:p>
          <a:p>
            <a:pPr algn="just">
              <a:lnSpc>
                <a:spcPct val="107000"/>
              </a:lnSpc>
              <a:spcAft>
                <a:spcPts val="800"/>
              </a:spcAft>
            </a:pPr>
            <a:r>
              <a:rPr lang="pt-PT" dirty="0" err="1">
                <a:latin typeface="Arial" panose="020B0604020202020204" pitchFamily="34" charset="0"/>
                <a:ea typeface="Calibri" panose="020F0502020204030204" pitchFamily="34" charset="0"/>
                <a:cs typeface="Arial" panose="020B0604020202020204" pitchFamily="34" charset="0"/>
              </a:rPr>
              <a:t>Adina</a:t>
            </a:r>
            <a:r>
              <a:rPr lang="pt-PT" dirty="0">
                <a:latin typeface="Arial" panose="020B0604020202020204" pitchFamily="34" charset="0"/>
                <a:ea typeface="Calibri" panose="020F0502020204030204" pitchFamily="34" charset="0"/>
                <a:cs typeface="Arial" panose="020B0604020202020204" pitchFamily="34" charset="0"/>
              </a:rPr>
              <a:t> </a:t>
            </a:r>
            <a:r>
              <a:rPr lang="pt-PT" dirty="0" err="1">
                <a:latin typeface="Arial" panose="020B0604020202020204" pitchFamily="34" charset="0"/>
                <a:ea typeface="Calibri" panose="020F0502020204030204" pitchFamily="34" charset="0"/>
                <a:cs typeface="Arial" panose="020B0604020202020204" pitchFamily="34" charset="0"/>
              </a:rPr>
              <a:t>Vălean</a:t>
            </a:r>
            <a:r>
              <a:rPr lang="pt-PT" dirty="0">
                <a:latin typeface="Arial" panose="020B0604020202020204" pitchFamily="34" charset="0"/>
                <a:ea typeface="Calibri" panose="020F0502020204030204" pitchFamily="34" charset="0"/>
                <a:cs typeface="Arial" panose="020B0604020202020204" pitchFamily="34" charset="0"/>
              </a:rPr>
              <a:t>, Comissária Europeia responsável pelos Transportes, declarou: </a:t>
            </a:r>
          </a:p>
          <a:p>
            <a:pPr algn="just">
              <a:lnSpc>
                <a:spcPct val="107000"/>
              </a:lnSpc>
              <a:spcAft>
                <a:spcPts val="800"/>
              </a:spcAft>
            </a:pPr>
            <a:r>
              <a:rPr lang="pt-PT" dirty="0">
                <a:latin typeface="Arial" panose="020B0604020202020204" pitchFamily="34" charset="0"/>
                <a:ea typeface="Calibri" panose="020F0502020204030204" pitchFamily="34" charset="0"/>
                <a:cs typeface="Arial" panose="020B0604020202020204" pitchFamily="34" charset="0"/>
              </a:rPr>
              <a:t>«A nossa mobilidade futura tem de ser sustentável, segura, confortável e comportável. O transporte ferroviário oferece tudo isso e muito mais! </a:t>
            </a:r>
          </a:p>
          <a:p>
            <a:pPr algn="just">
              <a:lnSpc>
                <a:spcPct val="107000"/>
              </a:lnSpc>
              <a:spcAft>
                <a:spcPts val="800"/>
              </a:spcAft>
            </a:pPr>
            <a:r>
              <a:rPr lang="pt-PT" b="1" dirty="0">
                <a:latin typeface="Arial" panose="020B0604020202020204" pitchFamily="34" charset="0"/>
                <a:ea typeface="Calibri" panose="020F0502020204030204" pitchFamily="34" charset="0"/>
                <a:cs typeface="Arial" panose="020B0604020202020204" pitchFamily="34" charset="0"/>
              </a:rPr>
              <a:t>O Ano Europeu do Transporte Ferroviário</a:t>
            </a:r>
            <a:r>
              <a:rPr lang="pt-PT" dirty="0">
                <a:latin typeface="Arial" panose="020B0604020202020204" pitchFamily="34" charset="0"/>
                <a:ea typeface="Calibri" panose="020F0502020204030204" pitchFamily="34" charset="0"/>
                <a:cs typeface="Arial" panose="020B0604020202020204" pitchFamily="34" charset="0"/>
              </a:rPr>
              <a:t> oferece-nos a oportunidade de redescobrir este modo de transporte. Graças a uma série de ações, aproveitaremos esta oportunidade para ajudar o setor ferroviário a realizar o seu pleno potencial. Convido todos a participarem no Ano Europeu do Transporte Ferroviário.»</a:t>
            </a:r>
            <a:endParaRPr lang="pt-PT" dirty="0">
              <a:effectLst/>
              <a:latin typeface="Arial" panose="020B0604020202020204" pitchFamily="34" charset="0"/>
              <a:ea typeface="Calibri" panose="020F0502020204030204" pitchFamily="34" charset="0"/>
              <a:cs typeface="Arial" panose="020B0604020202020204" pitchFamily="34" charset="0"/>
            </a:endParaRPr>
          </a:p>
        </p:txBody>
      </p:sp>
      <p:pic>
        <p:nvPicPr>
          <p:cNvPr id="3" name="fondu.mp3" descr="fondu.mp3">
            <a:hlinkClick r:id="" action="ppaction://media"/>
            <a:extLst>
              <a:ext uri="{FF2B5EF4-FFF2-40B4-BE49-F238E27FC236}">
                <a16:creationId xmlns:a16="http://schemas.microsoft.com/office/drawing/2014/main" id="{C4CF662F-43F5-4251-AC02-956FF396685C}"/>
              </a:ext>
            </a:extLst>
          </p:cNvPr>
          <p:cNvPicPr>
            <a:picLocks noChangeAspect="1"/>
          </p:cNvPicPr>
          <p:nvPr>
            <a:audioFile r:link="rId1"/>
            <p:extLst>
              <p:ext uri="{DAA4B4D4-6D71-4841-9C94-3DE7FCFB9230}">
                <p14:media xmlns:p14="http://schemas.microsoft.com/office/powerpoint/2010/main" r:embed="rId2">
                  <p14:trim st="948000" end="2.5553297959E6"/>
                </p14:media>
              </p:ext>
            </p:extLst>
          </p:nvPr>
        </p:nvPicPr>
        <p:blipFill>
          <a:blip r:embed="rId5"/>
          <a:stretch>
            <a:fillRect/>
          </a:stretch>
        </p:blipFill>
        <p:spPr>
          <a:xfrm>
            <a:off x="11277600" y="704176"/>
            <a:ext cx="812800" cy="812800"/>
          </a:xfrm>
          <a:prstGeom prst="rect">
            <a:avLst/>
          </a:prstGeom>
        </p:spPr>
      </p:pic>
      <p:pic>
        <p:nvPicPr>
          <p:cNvPr id="4" name="Música sem título.mp3" descr="Música sem título.mp3">
            <a:hlinkClick r:id="" action="ppaction://media"/>
            <a:extLst>
              <a:ext uri="{FF2B5EF4-FFF2-40B4-BE49-F238E27FC236}">
                <a16:creationId xmlns:a16="http://schemas.microsoft.com/office/drawing/2014/main" id="{354C6519-240B-4A54-BF6F-E84916C7D6AC}"/>
              </a:ext>
            </a:extLst>
          </p:cNvPr>
          <p:cNvPicPr>
            <a:picLocks noChangeAspect="1"/>
          </p:cNvPicPr>
          <p:nvPr>
            <a:audioFile r:link="rId1"/>
            <p:extLst>
              <p:ext uri="{DAA4B4D4-6D71-4841-9C94-3DE7FCFB9230}">
                <p14:media xmlns:p14="http://schemas.microsoft.com/office/powerpoint/2010/main" r:embed="rId3">
                  <p14:trim st="948000" end="2.338800775E6"/>
                </p14:media>
              </p:ext>
            </p:extLst>
          </p:nvPr>
        </p:nvPicPr>
        <p:blipFill>
          <a:blip r:embed="rId5"/>
          <a:stretch>
            <a:fillRect/>
          </a:stretch>
        </p:blipFill>
        <p:spPr>
          <a:xfrm>
            <a:off x="11277600" y="33816"/>
            <a:ext cx="812800" cy="812800"/>
          </a:xfrm>
          <a:prstGeom prst="rect">
            <a:avLst/>
          </a:prstGeom>
        </p:spPr>
      </p:pic>
    </p:spTree>
    <p:extLst>
      <p:ext uri="{BB962C8B-B14F-4D97-AF65-F5344CB8AC3E}">
        <p14:creationId xmlns:p14="http://schemas.microsoft.com/office/powerpoint/2010/main" val="1891693121"/>
      </p:ext>
    </p:extLst>
  </p:cSld>
  <p:clrMapOvr>
    <a:masterClrMapping/>
  </p:clrMapOvr>
  <mc:AlternateContent xmlns:mc="http://schemas.openxmlformats.org/markup-compatibility/2006" xmlns:p14="http://schemas.microsoft.com/office/powerpoint/2010/main">
    <mc:Choice Requires="p14">
      <p:transition spd="slow" p14:dur="2000" advTm="93036"/>
    </mc:Choice>
    <mc:Fallback xmlns="">
      <p:transition spd="slow" advTm="930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3"/>
                </p:tgtEl>
              </p:cMediaNode>
            </p:audio>
            <p:audio>
              <p:cMediaNode numSld="999" showWhenStopped="0">
                <p:cTn id="11"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tângulo 3">
            <a:extLst>
              <a:ext uri="{FF2B5EF4-FFF2-40B4-BE49-F238E27FC236}">
                <a16:creationId xmlns:a16="http://schemas.microsoft.com/office/drawing/2014/main" id="{D9D06254-C0A3-094C-9B63-255E5DCF103C}"/>
              </a:ext>
            </a:extLst>
          </p:cNvPr>
          <p:cNvSpPr/>
          <p:nvPr/>
        </p:nvSpPr>
        <p:spPr>
          <a:xfrm>
            <a:off x="383058" y="1263792"/>
            <a:ext cx="11022228" cy="4330416"/>
          </a:xfrm>
          <a:prstGeom prst="rect">
            <a:avLst/>
          </a:prstGeom>
        </p:spPr>
        <p:txBody>
          <a:bodyPr wrap="square">
            <a:spAutoFit/>
          </a:bodyPr>
          <a:lstStyle/>
          <a:p>
            <a:pPr algn="ctr">
              <a:lnSpc>
                <a:spcPct val="107000"/>
              </a:lnSpc>
              <a:spcAft>
                <a:spcPts val="800"/>
              </a:spcAft>
            </a:pPr>
            <a:r>
              <a:rPr lang="pt-PT" b="1" dirty="0">
                <a:latin typeface="Arial" panose="020B0604020202020204" pitchFamily="34" charset="0"/>
                <a:ea typeface="Calibri" panose="020F0502020204030204" pitchFamily="34" charset="0"/>
                <a:cs typeface="Arial" panose="020B0604020202020204" pitchFamily="34" charset="0"/>
              </a:rPr>
              <a:t>Quais as vantagens do transporte ferroviário?</a:t>
            </a:r>
            <a:endParaRPr lang="pt-PT" sz="1400" dirty="0">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buFont typeface="Symbol" pitchFamily="2" charset="2"/>
              <a:buChar char=""/>
            </a:pPr>
            <a:r>
              <a:rPr lang="pt-PT" dirty="0">
                <a:latin typeface="Arial" panose="020B0604020202020204" pitchFamily="34" charset="0"/>
                <a:ea typeface="Calibri" panose="020F0502020204030204" pitchFamily="34" charset="0"/>
                <a:cs typeface="Arial" panose="020B0604020202020204" pitchFamily="34" charset="0"/>
              </a:rPr>
              <a:t>O transporte ferroviário é responsável por menos de 0,5 % das emissões de gases com efeito de estufa relacionadas com os transportes,  o que faz dele uma das formas mais sustentáveis de transporte de passageiros e de mercadorias dando um contributo importante para os esforços envidados pela UE no âmbito do Pacto Ecológico Europeu. Presentemente, o setor dos transportes é atualmente responsável por cerca de 25 % das emissões de gases com efeito de estufa da União. O Pacto Ecológico Europeu visa uma redução de 90 % das emissões dos</a:t>
            </a:r>
            <a:r>
              <a:rPr lang="pt-PT" sz="1400" dirty="0">
                <a:latin typeface="Arial" panose="020B0604020202020204" pitchFamily="34" charset="0"/>
                <a:ea typeface="Calibri" panose="020F0502020204030204" pitchFamily="34" charset="0"/>
                <a:cs typeface="Arial" panose="020B0604020202020204" pitchFamily="34" charset="0"/>
              </a:rPr>
              <a:t> </a:t>
            </a:r>
            <a:r>
              <a:rPr lang="pt-PT" dirty="0">
                <a:latin typeface="Arial" panose="020B0604020202020204" pitchFamily="34" charset="0"/>
                <a:ea typeface="Calibri" panose="020F0502020204030204" pitchFamily="34" charset="0"/>
                <a:cs typeface="Arial" panose="020B0604020202020204" pitchFamily="34" charset="0"/>
              </a:rPr>
              <a:t>transportes até 2050.</a:t>
            </a:r>
            <a:endParaRPr lang="pt-PT" sz="1400" dirty="0">
              <a:latin typeface="Arial" panose="020B0604020202020204" pitchFamily="34" charset="0"/>
              <a:ea typeface="Calibri" panose="020F0502020204030204" pitchFamily="34" charset="0"/>
              <a:cs typeface="Arial" panose="020B0604020202020204" pitchFamily="34" charset="0"/>
            </a:endParaRPr>
          </a:p>
          <a:p>
            <a:pPr marL="457200" algn="just">
              <a:lnSpc>
                <a:spcPct val="107000"/>
              </a:lnSpc>
              <a:spcAft>
                <a:spcPts val="800"/>
              </a:spcAft>
            </a:pPr>
            <a:r>
              <a:rPr lang="pt-PT" dirty="0">
                <a:latin typeface="Arial" panose="020B0604020202020204" pitchFamily="34" charset="0"/>
                <a:ea typeface="Calibri" panose="020F0502020204030204" pitchFamily="34" charset="0"/>
                <a:cs typeface="Arial" panose="020B0604020202020204" pitchFamily="34" charset="0"/>
              </a:rPr>
              <a:t> </a:t>
            </a:r>
            <a:endParaRPr lang="pt-PT" sz="1400" dirty="0">
              <a:latin typeface="Arial" panose="020B0604020202020204" pitchFamily="34" charset="0"/>
              <a:ea typeface="Calibri" panose="020F0502020204030204" pitchFamily="34" charset="0"/>
              <a:cs typeface="Arial" panose="020B0604020202020204" pitchFamily="34" charset="0"/>
            </a:endParaRPr>
          </a:p>
          <a:p>
            <a:pPr marL="342900" lvl="0" indent="-342900" algn="just">
              <a:spcAft>
                <a:spcPts val="1500"/>
              </a:spcAft>
              <a:buFont typeface="Symbol" pitchFamily="2" charset="2"/>
              <a:buChar char=""/>
            </a:pPr>
            <a:r>
              <a:rPr lang="pt-PT" dirty="0">
                <a:latin typeface="Arial" panose="020B0604020202020204" pitchFamily="34" charset="0"/>
                <a:ea typeface="Times New Roman" panose="02020603050405020304" pitchFamily="18" charset="0"/>
                <a:cs typeface="Arial" panose="020B0604020202020204" pitchFamily="34" charset="0"/>
              </a:rPr>
              <a:t>O transporte ferroviário é ainda excecionalmente seguro, interligando as pessoas e as empresas em toda a UE através da rede transeuropeia de transportes (RTE-T). É responsável pela segunda taxa mais baixa de óbitos de passageiros por quilómetro na Europa, logo a seguir ao transporte aéreo. Além disso, é também o </a:t>
            </a:r>
            <a:r>
              <a:rPr lang="pt-PT" b="1" dirty="0">
                <a:latin typeface="Arial" panose="020B0604020202020204" pitchFamily="34" charset="0"/>
                <a:ea typeface="Times New Roman" panose="02020603050405020304" pitchFamily="18" charset="0"/>
                <a:cs typeface="Arial" panose="020B0604020202020204" pitchFamily="34" charset="0"/>
              </a:rPr>
              <a:t>meio de transporte mais sustentável</a:t>
            </a:r>
            <a:r>
              <a:rPr lang="pt-PT" dirty="0">
                <a:latin typeface="Arial" panose="020B0604020202020204" pitchFamily="34" charset="0"/>
                <a:ea typeface="Times New Roman" panose="02020603050405020304" pitchFamily="18" charset="0"/>
                <a:cs typeface="Arial" panose="020B0604020202020204" pitchFamily="34" charset="0"/>
              </a:rPr>
              <a:t>. De acordo com os dados da Agência Europeia do Ambiente, em 2017 apenas 0,5 % das emissões totais de gases com efeito de estufa da UE provinham do setor ferroviário.</a:t>
            </a:r>
            <a:endParaRPr lang="pt-PT" sz="1600" dirty="0">
              <a:effectLst/>
              <a:latin typeface="Arial" panose="020B0604020202020204" pitchFamily="34" charset="0"/>
              <a:ea typeface="Times New Roman" panose="02020603050405020304" pitchFamily="18" charset="0"/>
              <a:cs typeface="Arial" panose="020B0604020202020204" pitchFamily="34" charset="0"/>
            </a:endParaRPr>
          </a:p>
        </p:txBody>
      </p:sp>
      <p:pic>
        <p:nvPicPr>
          <p:cNvPr id="3" name="fondu.mp3" descr="fondu.mp3">
            <a:hlinkClick r:id="" action="ppaction://media"/>
            <a:extLst>
              <a:ext uri="{FF2B5EF4-FFF2-40B4-BE49-F238E27FC236}">
                <a16:creationId xmlns:a16="http://schemas.microsoft.com/office/drawing/2014/main" id="{71420FD8-FE16-46CB-9E01-2D8413769C53}"/>
              </a:ext>
            </a:extLst>
          </p:cNvPr>
          <p:cNvPicPr>
            <a:picLocks noChangeAspect="1"/>
          </p:cNvPicPr>
          <p:nvPr>
            <a:audioFile r:link="rId1"/>
            <p:extLst>
              <p:ext uri="{DAA4B4D4-6D71-4841-9C94-3DE7FCFB9230}">
                <p14:media xmlns:p14="http://schemas.microsoft.com/office/powerpoint/2010/main" r:embed="rId2">
                  <p14:trim st="1042000" end="2.4533297959E6"/>
                </p14:media>
              </p:ext>
            </p:extLst>
          </p:nvPr>
        </p:nvPicPr>
        <p:blipFill>
          <a:blip r:embed="rId5"/>
          <a:stretch>
            <a:fillRect/>
          </a:stretch>
        </p:blipFill>
        <p:spPr>
          <a:xfrm>
            <a:off x="11277600" y="631896"/>
            <a:ext cx="812800" cy="812800"/>
          </a:xfrm>
          <a:prstGeom prst="rect">
            <a:avLst/>
          </a:prstGeom>
        </p:spPr>
      </p:pic>
      <p:pic>
        <p:nvPicPr>
          <p:cNvPr id="5" name="Música sem título.mp3" descr="Música sem título.mp3">
            <a:hlinkClick r:id="" action="ppaction://media"/>
            <a:extLst>
              <a:ext uri="{FF2B5EF4-FFF2-40B4-BE49-F238E27FC236}">
                <a16:creationId xmlns:a16="http://schemas.microsoft.com/office/drawing/2014/main" id="{017737DF-7C8B-417B-9CBB-B48334E1EA7E}"/>
              </a:ext>
            </a:extLst>
          </p:cNvPr>
          <p:cNvPicPr>
            <a:picLocks noChangeAspect="1"/>
          </p:cNvPicPr>
          <p:nvPr>
            <a:audioFile r:link="rId1"/>
            <p:extLst>
              <p:ext uri="{DAA4B4D4-6D71-4841-9C94-3DE7FCFB9230}">
                <p14:media xmlns:p14="http://schemas.microsoft.com/office/powerpoint/2010/main" r:embed="rId3">
                  <p14:trim st="1042000" end="2.236800775E6"/>
                </p14:media>
              </p:ext>
            </p:extLst>
          </p:nvPr>
        </p:nvPicPr>
        <p:blipFill>
          <a:blip r:embed="rId5"/>
          <a:stretch>
            <a:fillRect/>
          </a:stretch>
        </p:blipFill>
        <p:spPr>
          <a:xfrm>
            <a:off x="11277600" y="0"/>
            <a:ext cx="812800" cy="812800"/>
          </a:xfrm>
          <a:prstGeom prst="rect">
            <a:avLst/>
          </a:prstGeom>
        </p:spPr>
      </p:pic>
    </p:spTree>
    <p:extLst>
      <p:ext uri="{BB962C8B-B14F-4D97-AF65-F5344CB8AC3E}">
        <p14:creationId xmlns:p14="http://schemas.microsoft.com/office/powerpoint/2010/main" val="1246639052"/>
      </p:ext>
    </p:extLst>
  </p:cSld>
  <p:clrMapOvr>
    <a:masterClrMapping/>
  </p:clrMapOvr>
  <mc:AlternateContent xmlns:mc="http://schemas.openxmlformats.org/markup-compatibility/2006" xmlns:p14="http://schemas.microsoft.com/office/powerpoint/2010/main">
    <mc:Choice Requires="p14">
      <p:transition spd="slow" p14:dur="2000" advTm="101945"/>
    </mc:Choice>
    <mc:Fallback xmlns="">
      <p:transition spd="slow" advTm="1019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3"/>
                </p:tgtEl>
              </p:cMediaNode>
            </p:audio>
            <p:audio>
              <p:cMediaNode numSld="999" showWhenStopped="0">
                <p:cTn id="11" fill="hold" display="0">
                  <p:stCondLst>
                    <p:cond delay="indefinite"/>
                  </p:stCondLst>
                  <p:endCondLst>
                    <p:cond evt="onStopAudio" delay="0">
                      <p:tgtEl>
                        <p:sldTgt/>
                      </p:tgtEl>
                    </p:cond>
                  </p:endCondLst>
                </p:cTn>
                <p:tgtEl>
                  <p:spTgt spid="5"/>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tângulo 3">
            <a:extLst>
              <a:ext uri="{FF2B5EF4-FFF2-40B4-BE49-F238E27FC236}">
                <a16:creationId xmlns:a16="http://schemas.microsoft.com/office/drawing/2014/main" id="{E204F55F-8AF0-2F44-8ADC-2B8C691B743B}"/>
              </a:ext>
            </a:extLst>
          </p:cNvPr>
          <p:cNvSpPr/>
          <p:nvPr/>
        </p:nvSpPr>
        <p:spPr>
          <a:xfrm>
            <a:off x="1161535" y="1426842"/>
            <a:ext cx="9588843" cy="3813993"/>
          </a:xfrm>
          <a:prstGeom prst="rect">
            <a:avLst/>
          </a:prstGeom>
        </p:spPr>
        <p:txBody>
          <a:bodyPr wrap="square">
            <a:spAutoFit/>
          </a:bodyPr>
          <a:lstStyle/>
          <a:p>
            <a:pPr marL="342900" lvl="0" indent="-342900" algn="just">
              <a:lnSpc>
                <a:spcPct val="107000"/>
              </a:lnSpc>
              <a:spcBef>
                <a:spcPts val="150"/>
              </a:spcBef>
              <a:spcAft>
                <a:spcPts val="675"/>
              </a:spcAft>
              <a:buFont typeface="Symbol" pitchFamily="2" charset="2"/>
              <a:buChar char=""/>
            </a:pPr>
            <a:r>
              <a:rPr lang="pt-PT" dirty="0">
                <a:solidFill>
                  <a:srgbClr val="4A4A4A"/>
                </a:solidFill>
                <a:latin typeface="Arial" panose="020B0604020202020204" pitchFamily="34" charset="0"/>
                <a:ea typeface="Times New Roman" panose="02020603050405020304" pitchFamily="18" charset="0"/>
                <a:cs typeface="Arial" panose="020B0604020202020204" pitchFamily="34" charset="0"/>
              </a:rPr>
              <a:t>O transporte ferroviário interliga as pessoas, as regiões e as empresas em toda a UE. Além disso, constitui prova da competência técnica europeia e faz parte do nosso património e cultura europeus. </a:t>
            </a:r>
            <a:endParaRPr lang="pt-PT" dirty="0">
              <a:latin typeface="Arial" panose="020B0604020202020204" pitchFamily="34" charset="0"/>
              <a:ea typeface="Calibri" panose="020F0502020204030204" pitchFamily="34" charset="0"/>
              <a:cs typeface="Arial" panose="020B0604020202020204" pitchFamily="34" charset="0"/>
            </a:endParaRPr>
          </a:p>
          <a:p>
            <a:pPr algn="just">
              <a:lnSpc>
                <a:spcPct val="107000"/>
              </a:lnSpc>
              <a:spcBef>
                <a:spcPts val="150"/>
              </a:spcBef>
              <a:spcAft>
                <a:spcPts val="675"/>
              </a:spcAft>
            </a:pPr>
            <a:r>
              <a:rPr lang="pt-PT" dirty="0">
                <a:solidFill>
                  <a:srgbClr val="4A4A4A"/>
                </a:solidFill>
                <a:latin typeface="Arial" panose="020B0604020202020204" pitchFamily="34" charset="0"/>
                <a:ea typeface="Times New Roman" panose="02020603050405020304" pitchFamily="18" charset="0"/>
                <a:cs typeface="Arial" panose="020B0604020202020204" pitchFamily="34" charset="0"/>
              </a:rPr>
              <a:t> </a:t>
            </a:r>
          </a:p>
          <a:p>
            <a:pPr algn="just">
              <a:lnSpc>
                <a:spcPct val="107000"/>
              </a:lnSpc>
              <a:spcBef>
                <a:spcPts val="150"/>
              </a:spcBef>
              <a:spcAft>
                <a:spcPts val="675"/>
              </a:spcAft>
            </a:pPr>
            <a:endParaRPr lang="pt-PT" dirty="0">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Bef>
                <a:spcPts val="150"/>
              </a:spcBef>
              <a:spcAft>
                <a:spcPts val="675"/>
              </a:spcAft>
              <a:buFont typeface="Symbol" pitchFamily="2" charset="2"/>
              <a:buChar char=""/>
            </a:pPr>
            <a:r>
              <a:rPr lang="pt-PT" dirty="0">
                <a:solidFill>
                  <a:srgbClr val="4A4A4A"/>
                </a:solidFill>
                <a:latin typeface="Arial" panose="020B0604020202020204" pitchFamily="34" charset="0"/>
                <a:ea typeface="Times New Roman" panose="02020603050405020304" pitchFamily="18" charset="0"/>
                <a:cs typeface="Arial" panose="020B0604020202020204" pitchFamily="34" charset="0"/>
              </a:rPr>
              <a:t>O transporte ferroviário promove a mobilidade sustentável.</a:t>
            </a:r>
            <a:endParaRPr lang="pt-PT" dirty="0">
              <a:latin typeface="Arial" panose="020B0604020202020204" pitchFamily="34" charset="0"/>
              <a:ea typeface="Calibri" panose="020F0502020204030204" pitchFamily="34" charset="0"/>
              <a:cs typeface="Arial" panose="020B0604020202020204" pitchFamily="34" charset="0"/>
            </a:endParaRPr>
          </a:p>
          <a:p>
            <a:pPr marL="457200">
              <a:lnSpc>
                <a:spcPct val="107000"/>
              </a:lnSpc>
            </a:pPr>
            <a:r>
              <a:rPr lang="pt-PT" dirty="0">
                <a:solidFill>
                  <a:srgbClr val="4A4A4A"/>
                </a:solidFill>
                <a:latin typeface="Arial" panose="020B0604020202020204" pitchFamily="34" charset="0"/>
                <a:ea typeface="Times New Roman" panose="02020603050405020304" pitchFamily="18" charset="0"/>
                <a:cs typeface="Arial" panose="020B0604020202020204" pitchFamily="34" charset="0"/>
              </a:rPr>
              <a:t> </a:t>
            </a:r>
          </a:p>
          <a:p>
            <a:pPr marL="457200">
              <a:lnSpc>
                <a:spcPct val="107000"/>
              </a:lnSpc>
            </a:pPr>
            <a:r>
              <a:rPr lang="pt-PT" dirty="0">
                <a:solidFill>
                  <a:srgbClr val="4A4A4A"/>
                </a:solidFill>
                <a:latin typeface="Arial" panose="020B0604020202020204" pitchFamily="34" charset="0"/>
                <a:ea typeface="Times New Roman" panose="02020603050405020304" pitchFamily="18" charset="0"/>
                <a:cs typeface="Arial" panose="020B0604020202020204" pitchFamily="34" charset="0"/>
              </a:rPr>
              <a:t> </a:t>
            </a:r>
            <a:endParaRPr lang="pt-PT" dirty="0">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Bef>
                <a:spcPts val="150"/>
              </a:spcBef>
              <a:spcAft>
                <a:spcPts val="675"/>
              </a:spcAft>
              <a:buFont typeface="Symbol" pitchFamily="2" charset="2"/>
              <a:buChar char=""/>
            </a:pPr>
            <a:r>
              <a:rPr lang="pt-PT" dirty="0">
                <a:solidFill>
                  <a:srgbClr val="4A4A4A"/>
                </a:solidFill>
                <a:latin typeface="Arial" panose="020B0604020202020204" pitchFamily="34" charset="0"/>
                <a:ea typeface="Times New Roman" panose="02020603050405020304" pitchFamily="18" charset="0"/>
                <a:cs typeface="Arial" panose="020B0604020202020204" pitchFamily="34" charset="0"/>
              </a:rPr>
              <a:t>O transporte ferroviário foi eleito no festival de arte internacional Europália como tema para 2021, e constituirá um contribuinte ativo para o vasto leque de atividades realizadas ao longo do Ano Europeu do Transporte Ferroviário</a:t>
            </a:r>
            <a:r>
              <a:rPr lang="pt-PT" dirty="0">
                <a:solidFill>
                  <a:srgbClr val="4A4A4A"/>
                </a:solidFill>
                <a:latin typeface="Arial" panose="020B0604020202020204" pitchFamily="34" charset="0"/>
                <a:ea typeface="Times New Roman" panose="02020603050405020304" pitchFamily="18" charset="0"/>
                <a:cs typeface="Times New Roman" panose="02020603050405020304" pitchFamily="18" charset="0"/>
              </a:rPr>
              <a:t>.</a:t>
            </a:r>
            <a:endParaRPr lang="pt-PT" sz="14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 name="fondu.mp3" descr="fondu.mp3">
            <a:hlinkClick r:id="" action="ppaction://media"/>
            <a:extLst>
              <a:ext uri="{FF2B5EF4-FFF2-40B4-BE49-F238E27FC236}">
                <a16:creationId xmlns:a16="http://schemas.microsoft.com/office/drawing/2014/main" id="{337CECBD-1254-4556-BEEE-06E45156CEB5}"/>
              </a:ext>
            </a:extLst>
          </p:cNvPr>
          <p:cNvPicPr>
            <a:picLocks noChangeAspect="1"/>
          </p:cNvPicPr>
          <p:nvPr>
            <a:audioFile r:link="rId1"/>
            <p:extLst>
              <p:ext uri="{DAA4B4D4-6D71-4841-9C94-3DE7FCFB9230}">
                <p14:media xmlns:p14="http://schemas.microsoft.com/office/powerpoint/2010/main" r:embed="rId2">
                  <p14:trim st="1143000" end="2.4113297959E6"/>
                </p14:media>
              </p:ext>
            </p:extLst>
          </p:nvPr>
        </p:nvPicPr>
        <p:blipFill>
          <a:blip r:embed="rId5"/>
          <a:stretch>
            <a:fillRect/>
          </a:stretch>
        </p:blipFill>
        <p:spPr>
          <a:xfrm>
            <a:off x="11277600" y="675875"/>
            <a:ext cx="812800" cy="812800"/>
          </a:xfrm>
          <a:prstGeom prst="rect">
            <a:avLst/>
          </a:prstGeom>
        </p:spPr>
      </p:pic>
      <p:pic>
        <p:nvPicPr>
          <p:cNvPr id="5" name="Música sem título.mp3" descr="Música sem título.mp3">
            <a:hlinkClick r:id="" action="ppaction://media"/>
            <a:extLst>
              <a:ext uri="{FF2B5EF4-FFF2-40B4-BE49-F238E27FC236}">
                <a16:creationId xmlns:a16="http://schemas.microsoft.com/office/drawing/2014/main" id="{55ABA012-FB63-4AA8-B0AA-F49AB6EAE5AF}"/>
              </a:ext>
            </a:extLst>
          </p:cNvPr>
          <p:cNvPicPr>
            <a:picLocks noChangeAspect="1"/>
          </p:cNvPicPr>
          <p:nvPr>
            <a:audioFile r:link="rId1"/>
            <p:extLst>
              <p:ext uri="{DAA4B4D4-6D71-4841-9C94-3DE7FCFB9230}">
                <p14:media xmlns:p14="http://schemas.microsoft.com/office/powerpoint/2010/main" r:embed="rId3">
                  <p14:trim st="1143000" end="2.194800775E6"/>
                </p14:media>
              </p:ext>
            </p:extLst>
          </p:nvPr>
        </p:nvPicPr>
        <p:blipFill>
          <a:blip r:embed="rId5"/>
          <a:stretch>
            <a:fillRect/>
          </a:stretch>
        </p:blipFill>
        <p:spPr>
          <a:xfrm>
            <a:off x="11277600" y="0"/>
            <a:ext cx="812800" cy="812800"/>
          </a:xfrm>
          <a:prstGeom prst="rect">
            <a:avLst/>
          </a:prstGeom>
        </p:spPr>
      </p:pic>
    </p:spTree>
    <p:extLst>
      <p:ext uri="{BB962C8B-B14F-4D97-AF65-F5344CB8AC3E}">
        <p14:creationId xmlns:p14="http://schemas.microsoft.com/office/powerpoint/2010/main" val="501784393"/>
      </p:ext>
    </p:extLst>
  </p:cSld>
  <p:clrMapOvr>
    <a:masterClrMapping/>
  </p:clrMapOvr>
  <mc:AlternateContent xmlns:mc="http://schemas.openxmlformats.org/markup-compatibility/2006" xmlns:p14="http://schemas.microsoft.com/office/powerpoint/2010/main">
    <mc:Choice Requires="p14">
      <p:transition spd="slow" p14:dur="2000" advTm="41622"/>
    </mc:Choice>
    <mc:Fallback xmlns="">
      <p:transition spd="slow" advTm="416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3"/>
                </p:tgtEl>
              </p:cMediaNode>
            </p:audio>
            <p:audio>
              <p:cMediaNode numSld="999" showWhenStopped="0">
                <p:cTn id="11" fill="hold" display="0">
                  <p:stCondLst>
                    <p:cond delay="indefinite"/>
                  </p:stCondLst>
                  <p:endCondLst>
                    <p:cond evt="onStopAudio" delay="0">
                      <p:tgtEl>
                        <p:sldTgt/>
                      </p:tgtEl>
                    </p:cond>
                  </p:endCondLst>
                </p:cTn>
                <p:tgtEl>
                  <p:spTgt spid="5"/>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tângulo 3">
            <a:extLst>
              <a:ext uri="{FF2B5EF4-FFF2-40B4-BE49-F238E27FC236}">
                <a16:creationId xmlns:a16="http://schemas.microsoft.com/office/drawing/2014/main" id="{B1A80798-32A9-F040-9875-761C76C773B3}"/>
              </a:ext>
            </a:extLst>
          </p:cNvPr>
          <p:cNvSpPr/>
          <p:nvPr/>
        </p:nvSpPr>
        <p:spPr>
          <a:xfrm>
            <a:off x="1091514" y="1188854"/>
            <a:ext cx="10008972" cy="3838936"/>
          </a:xfrm>
          <a:prstGeom prst="rect">
            <a:avLst/>
          </a:prstGeom>
        </p:spPr>
        <p:txBody>
          <a:bodyPr wrap="square">
            <a:spAutoFit/>
          </a:bodyPr>
          <a:lstStyle/>
          <a:p>
            <a:pPr algn="ctr">
              <a:lnSpc>
                <a:spcPct val="107000"/>
              </a:lnSpc>
              <a:spcAft>
                <a:spcPts val="800"/>
              </a:spcAft>
            </a:pPr>
            <a:r>
              <a:rPr lang="pt-PT" b="1" dirty="0">
                <a:solidFill>
                  <a:srgbClr val="000000"/>
                </a:solidFill>
                <a:latin typeface="Arial" panose="020B0604020202020204" pitchFamily="34" charset="0"/>
                <a:ea typeface="Times New Roman" panose="02020603050405020304" pitchFamily="18" charset="0"/>
                <a:cs typeface="Arial" panose="020B0604020202020204" pitchFamily="34" charset="0"/>
              </a:rPr>
              <a:t>Que estratégia a Comissão Europeia adotou para assegurar que os transportes possam continuar a desempenhar o seu papel durante a transição para uma economia da UE limpa, digital e inovadora?</a:t>
            </a:r>
            <a:endParaRPr lang="pt-PT" dirty="0">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pt-PT"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pt-PT" dirty="0">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800"/>
              </a:spcAft>
              <a:buFont typeface="Symbol" pitchFamily="2" charset="2"/>
              <a:buChar char=""/>
            </a:pPr>
            <a:r>
              <a:rPr lang="pt-PT" dirty="0">
                <a:solidFill>
                  <a:srgbClr val="000000"/>
                </a:solidFill>
                <a:latin typeface="Arial" panose="020B0604020202020204" pitchFamily="34" charset="0"/>
                <a:ea typeface="Times New Roman" panose="02020603050405020304" pitchFamily="18" charset="0"/>
                <a:cs typeface="Arial" panose="020B0604020202020204" pitchFamily="34" charset="0"/>
              </a:rPr>
              <a:t>a Comissão adotou a sua Estratégia de Mobilidade Sustentável e Inteligente em dezembro de 2020. Esta estratégia descreve o rumo no sentido de uma mobilidade mais sustentável, inteligente e resiliente e inclui metas, tais como duplicar o transporte ferroviário de mercadorias e triplicar a atividade ferroviária de alta velocidade até 2050. A Comissão irá apresentar um plano de ação para impulsionar o transporte ferroviário de passageiros no próximo ano, prevendo a estratégia, medidas para melhorar a capacidade e simplificar os sistemas de emissão de bilhetes nos diferentes modos de transporte, a fim de tornar o transporte ferroviário ainda mais aliciante.</a:t>
            </a:r>
            <a:endParaRPr lang="pt-PT" dirty="0">
              <a:effectLst/>
              <a:latin typeface="Arial" panose="020B0604020202020204" pitchFamily="34" charset="0"/>
              <a:ea typeface="Calibri" panose="020F0502020204030204" pitchFamily="34" charset="0"/>
              <a:cs typeface="Arial" panose="020B0604020202020204" pitchFamily="34" charset="0"/>
            </a:endParaRPr>
          </a:p>
        </p:txBody>
      </p:sp>
      <p:pic>
        <p:nvPicPr>
          <p:cNvPr id="3" name="fondu.mp3" descr="fondu.mp3">
            <a:hlinkClick r:id="" action="ppaction://media"/>
            <a:extLst>
              <a:ext uri="{FF2B5EF4-FFF2-40B4-BE49-F238E27FC236}">
                <a16:creationId xmlns:a16="http://schemas.microsoft.com/office/drawing/2014/main" id="{3D0F784C-AB4F-4C1F-A13E-3A15C6E110E1}"/>
              </a:ext>
            </a:extLst>
          </p:cNvPr>
          <p:cNvPicPr>
            <a:picLocks noChangeAspect="1"/>
          </p:cNvPicPr>
          <p:nvPr>
            <a:audioFile r:link="rId1"/>
            <p:extLst>
              <p:ext uri="{DAA4B4D4-6D71-4841-9C94-3DE7FCFB9230}">
                <p14:media xmlns:p14="http://schemas.microsoft.com/office/powerpoint/2010/main" r:embed="rId2">
                  <p14:trim st="1185000" end="2.3453297959E6"/>
                </p14:media>
              </p:ext>
            </p:extLst>
          </p:nvPr>
        </p:nvPicPr>
        <p:blipFill>
          <a:blip r:embed="rId5"/>
          <a:stretch>
            <a:fillRect/>
          </a:stretch>
        </p:blipFill>
        <p:spPr>
          <a:xfrm>
            <a:off x="11277600" y="658609"/>
            <a:ext cx="812800" cy="812800"/>
          </a:xfrm>
          <a:prstGeom prst="rect">
            <a:avLst/>
          </a:prstGeom>
        </p:spPr>
      </p:pic>
      <p:pic>
        <p:nvPicPr>
          <p:cNvPr id="5" name="Música sem título.mp3" descr="Música sem título.mp3">
            <a:hlinkClick r:id="" action="ppaction://media"/>
            <a:extLst>
              <a:ext uri="{FF2B5EF4-FFF2-40B4-BE49-F238E27FC236}">
                <a16:creationId xmlns:a16="http://schemas.microsoft.com/office/drawing/2014/main" id="{715DD77A-E0D3-4DF9-9881-BEDA9B2C4224}"/>
              </a:ext>
            </a:extLst>
          </p:cNvPr>
          <p:cNvPicPr>
            <a:picLocks noChangeAspect="1"/>
          </p:cNvPicPr>
          <p:nvPr>
            <a:audioFile r:link="rId1"/>
            <p:extLst>
              <p:ext uri="{DAA4B4D4-6D71-4841-9C94-3DE7FCFB9230}">
                <p14:media xmlns:p14="http://schemas.microsoft.com/office/powerpoint/2010/main" r:embed="rId3">
                  <p14:trim st="1185000" end="2.128800775E6"/>
                </p14:media>
              </p:ext>
            </p:extLst>
          </p:nvPr>
        </p:nvPicPr>
        <p:blipFill>
          <a:blip r:embed="rId5"/>
          <a:stretch>
            <a:fillRect/>
          </a:stretch>
        </p:blipFill>
        <p:spPr>
          <a:xfrm>
            <a:off x="11277600" y="25879"/>
            <a:ext cx="812800" cy="812800"/>
          </a:xfrm>
          <a:prstGeom prst="rect">
            <a:avLst/>
          </a:prstGeom>
        </p:spPr>
      </p:pic>
    </p:spTree>
    <p:extLst>
      <p:ext uri="{BB962C8B-B14F-4D97-AF65-F5344CB8AC3E}">
        <p14:creationId xmlns:p14="http://schemas.microsoft.com/office/powerpoint/2010/main" val="3608218946"/>
      </p:ext>
    </p:extLst>
  </p:cSld>
  <p:clrMapOvr>
    <a:masterClrMapping/>
  </p:clrMapOvr>
  <mc:AlternateContent xmlns:mc="http://schemas.openxmlformats.org/markup-compatibility/2006" xmlns:p14="http://schemas.microsoft.com/office/powerpoint/2010/main">
    <mc:Choice Requires="p14">
      <p:transition spd="slow" p14:dur="2000" advTm="66264"/>
    </mc:Choice>
    <mc:Fallback xmlns="">
      <p:transition spd="slow" advTm="662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3"/>
                </p:tgtEl>
              </p:cMediaNode>
            </p:audio>
            <p:audio>
              <p:cMediaNode numSld="999" showWhenStopped="0">
                <p:cTn id="11" fill="hold" display="0">
                  <p:stCondLst>
                    <p:cond delay="indefinite"/>
                  </p:stCondLst>
                  <p:endCondLst>
                    <p:cond evt="onStopAudio" delay="0">
                      <p:tgtEl>
                        <p:sldTgt/>
                      </p:tgtEl>
                    </p:cond>
                  </p:endCondLst>
                </p:cTn>
                <p:tgtEl>
                  <p:spTgt spid="5"/>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tângulo 3">
            <a:extLst>
              <a:ext uri="{FF2B5EF4-FFF2-40B4-BE49-F238E27FC236}">
                <a16:creationId xmlns:a16="http://schemas.microsoft.com/office/drawing/2014/main" id="{1704C645-929A-CF42-83D2-0C19DE330F30}"/>
              </a:ext>
            </a:extLst>
          </p:cNvPr>
          <p:cNvSpPr/>
          <p:nvPr/>
        </p:nvSpPr>
        <p:spPr>
          <a:xfrm>
            <a:off x="1099751" y="1315761"/>
            <a:ext cx="9588844" cy="2744662"/>
          </a:xfrm>
          <a:prstGeom prst="rect">
            <a:avLst/>
          </a:prstGeom>
        </p:spPr>
        <p:txBody>
          <a:bodyPr wrap="square">
            <a:spAutoFit/>
          </a:bodyPr>
          <a:lstStyle/>
          <a:p>
            <a:pPr marL="457200" algn="ctr">
              <a:lnSpc>
                <a:spcPct val="107000"/>
              </a:lnSpc>
            </a:pPr>
            <a:r>
              <a:rPr lang="pt-PT" b="1" dirty="0">
                <a:solidFill>
                  <a:srgbClr val="000000"/>
                </a:solidFill>
                <a:latin typeface="Arial" panose="020B0604020202020204" pitchFamily="34" charset="0"/>
                <a:ea typeface="Times New Roman" panose="02020603050405020304" pitchFamily="18" charset="0"/>
                <a:cs typeface="Arial" panose="020B0604020202020204" pitchFamily="34" charset="0"/>
              </a:rPr>
              <a:t>Quais as metas a atingir?</a:t>
            </a:r>
            <a:endParaRPr lang="pt-PT" dirty="0">
              <a:latin typeface="Arial" panose="020B0604020202020204" pitchFamily="34" charset="0"/>
              <a:ea typeface="Calibri" panose="020F0502020204030204" pitchFamily="34" charset="0"/>
              <a:cs typeface="Arial" panose="020B0604020202020204" pitchFamily="34" charset="0"/>
            </a:endParaRPr>
          </a:p>
          <a:p>
            <a:pPr marL="457200">
              <a:lnSpc>
                <a:spcPct val="107000"/>
              </a:lnSpc>
            </a:pPr>
            <a:r>
              <a:rPr lang="pt-PT" b="1"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pt-PT" dirty="0">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800"/>
              </a:spcAft>
              <a:buFont typeface="Symbol" pitchFamily="2" charset="2"/>
              <a:buChar char=""/>
            </a:pPr>
            <a:r>
              <a:rPr lang="pt-PT" dirty="0">
                <a:latin typeface="Arial" panose="020B0604020202020204" pitchFamily="34" charset="0"/>
                <a:ea typeface="Calibri" panose="020F0502020204030204" pitchFamily="34" charset="0"/>
                <a:cs typeface="Arial" panose="020B0604020202020204" pitchFamily="34" charset="0"/>
              </a:rPr>
              <a:t>constituir um espaço ferroviário europeu único: uma rede ferroviária europeia mais eficiente e uma mobilidade transfronteiras sem descontinuidades. O transporte ferroviário  pode destacar a sua dimensão multifacetada em vários eventos, projetos e atividades em toda a UE, mormente a posição de liderança mundial de uma indústria ferroviária inovadora, o papel do setor ferroviário na cultura e no património europeus, bem como a sua importância para interligar as regiões, as pessoas e as empresas, além do seu papel no turismo sustentável e nas relações da UE com os países vizinhos. </a:t>
            </a:r>
            <a:endParaRPr lang="pt-PT" dirty="0">
              <a:effectLst/>
              <a:latin typeface="Arial" panose="020B0604020202020204" pitchFamily="34" charset="0"/>
              <a:ea typeface="Calibri" panose="020F0502020204030204" pitchFamily="34" charset="0"/>
              <a:cs typeface="Arial" panose="020B0604020202020204" pitchFamily="34" charset="0"/>
            </a:endParaRPr>
          </a:p>
        </p:txBody>
      </p:sp>
      <p:pic>
        <p:nvPicPr>
          <p:cNvPr id="3" name="fondu.mp3" descr="fondu.mp3">
            <a:hlinkClick r:id="" action="ppaction://media"/>
            <a:extLst>
              <a:ext uri="{FF2B5EF4-FFF2-40B4-BE49-F238E27FC236}">
                <a16:creationId xmlns:a16="http://schemas.microsoft.com/office/drawing/2014/main" id="{98B697A7-7B5E-48D3-A897-5BCA99B02ECC}"/>
              </a:ext>
            </a:extLst>
          </p:cNvPr>
          <p:cNvPicPr>
            <a:picLocks noChangeAspect="1"/>
          </p:cNvPicPr>
          <p:nvPr>
            <a:audioFile r:link="rId1"/>
            <p:extLst>
              <p:ext uri="{DAA4B4D4-6D71-4841-9C94-3DE7FCFB9230}">
                <p14:media xmlns:p14="http://schemas.microsoft.com/office/powerpoint/2010/main" r:embed="rId2">
                  <p14:trim st="1251000" end="2.2953297959E6"/>
                </p14:media>
              </p:ext>
            </p:extLst>
          </p:nvPr>
        </p:nvPicPr>
        <p:blipFill>
          <a:blip r:embed="rId5"/>
          <a:stretch>
            <a:fillRect/>
          </a:stretch>
        </p:blipFill>
        <p:spPr>
          <a:xfrm>
            <a:off x="11271682" y="573778"/>
            <a:ext cx="812800" cy="812800"/>
          </a:xfrm>
          <a:prstGeom prst="rect">
            <a:avLst/>
          </a:prstGeom>
        </p:spPr>
      </p:pic>
      <p:pic>
        <p:nvPicPr>
          <p:cNvPr id="5" name="Música sem título.mp3" descr="Música sem título.mp3">
            <a:hlinkClick r:id="" action="ppaction://media"/>
            <a:extLst>
              <a:ext uri="{FF2B5EF4-FFF2-40B4-BE49-F238E27FC236}">
                <a16:creationId xmlns:a16="http://schemas.microsoft.com/office/drawing/2014/main" id="{5B79AF86-85B1-4A6D-8218-E796865B191E}"/>
              </a:ext>
            </a:extLst>
          </p:cNvPr>
          <p:cNvPicPr>
            <a:picLocks noChangeAspect="1"/>
          </p:cNvPicPr>
          <p:nvPr>
            <a:audioFile r:link="rId1"/>
            <p:extLst>
              <p:ext uri="{DAA4B4D4-6D71-4841-9C94-3DE7FCFB9230}">
                <p14:media xmlns:p14="http://schemas.microsoft.com/office/powerpoint/2010/main" r:embed="rId3">
                  <p14:trim st="1251000" end="2.078800775E6"/>
                </p14:media>
              </p:ext>
            </p:extLst>
          </p:nvPr>
        </p:nvPicPr>
        <p:blipFill>
          <a:blip r:embed="rId5"/>
          <a:stretch>
            <a:fillRect/>
          </a:stretch>
        </p:blipFill>
        <p:spPr>
          <a:xfrm>
            <a:off x="11277600" y="0"/>
            <a:ext cx="812800" cy="812800"/>
          </a:xfrm>
          <a:prstGeom prst="rect">
            <a:avLst/>
          </a:prstGeom>
        </p:spPr>
      </p:pic>
    </p:spTree>
    <p:extLst>
      <p:ext uri="{BB962C8B-B14F-4D97-AF65-F5344CB8AC3E}">
        <p14:creationId xmlns:p14="http://schemas.microsoft.com/office/powerpoint/2010/main" val="3794080089"/>
      </p:ext>
    </p:extLst>
  </p:cSld>
  <p:clrMapOvr>
    <a:masterClrMapping/>
  </p:clrMapOvr>
  <mc:AlternateContent xmlns:mc="http://schemas.openxmlformats.org/markup-compatibility/2006" xmlns:p14="http://schemas.microsoft.com/office/powerpoint/2010/main">
    <mc:Choice Requires="p14">
      <p:transition spd="slow" p14:dur="2000" advTm="50094"/>
    </mc:Choice>
    <mc:Fallback xmlns="">
      <p:transition spd="slow" advTm="500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3"/>
                </p:tgtEl>
              </p:cMediaNode>
            </p:audio>
            <p:audio>
              <p:cMediaNode numSld="999" showWhenStopped="0">
                <p:cTn id="11" fill="hold" display="0">
                  <p:stCondLst>
                    <p:cond delay="indefinite"/>
                  </p:stCondLst>
                  <p:endCondLst>
                    <p:cond evt="onStopAudio" delay="0">
                      <p:tgtEl>
                        <p:sldTgt/>
                      </p:tgtEl>
                    </p:cond>
                  </p:endCondLst>
                </p:cTn>
                <p:tgtEl>
                  <p:spTgt spid="5"/>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tângulo 3">
            <a:extLst>
              <a:ext uri="{FF2B5EF4-FFF2-40B4-BE49-F238E27FC236}">
                <a16:creationId xmlns:a16="http://schemas.microsoft.com/office/drawing/2014/main" id="{50FE02FE-180D-9F44-90AB-12C3E9FF3334}"/>
              </a:ext>
            </a:extLst>
          </p:cNvPr>
          <p:cNvSpPr/>
          <p:nvPr/>
        </p:nvSpPr>
        <p:spPr>
          <a:xfrm>
            <a:off x="976183" y="1661949"/>
            <a:ext cx="9860692" cy="3041025"/>
          </a:xfrm>
          <a:prstGeom prst="rect">
            <a:avLst/>
          </a:prstGeom>
        </p:spPr>
        <p:txBody>
          <a:bodyPr wrap="square">
            <a:spAutoFit/>
          </a:bodyPr>
          <a:lstStyle/>
          <a:p>
            <a:pPr marL="342900" lvl="0" indent="-342900" algn="just">
              <a:lnSpc>
                <a:spcPct val="107000"/>
              </a:lnSpc>
              <a:buFont typeface="Symbol" pitchFamily="2" charset="2"/>
              <a:buChar char=""/>
            </a:pPr>
            <a:r>
              <a:rPr lang="pt-PT" dirty="0">
                <a:latin typeface="Arial" panose="020B0604020202020204" pitchFamily="34" charset="0"/>
                <a:ea typeface="Calibri" panose="020F0502020204030204" pitchFamily="34" charset="0"/>
                <a:cs typeface="Arial" panose="020B0604020202020204" pitchFamily="34" charset="0"/>
              </a:rPr>
              <a:t>assegurar que os transportes possam continuar a desempenhar o seu papel durante a transição para uma economia da UE limpa, digital e inovadora, A Estratégia de Mobilidade Sustentável e Inteligente descreve o rumo no sentido de uma mobilidade mais sustentável, inteligente e resiliente e inclui metas, tais como duplicar o transporte ferroviário de mercadorias e triplicar a atividade ferroviária de alta velocidade até 2050.</a:t>
            </a:r>
          </a:p>
          <a:p>
            <a:pPr marL="457200">
              <a:lnSpc>
                <a:spcPct val="107000"/>
              </a:lnSpc>
            </a:pPr>
            <a:r>
              <a:rPr lang="pt-PT"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pt-PT" dirty="0">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800"/>
              </a:spcAft>
              <a:buFont typeface="Symbol" pitchFamily="2" charset="2"/>
              <a:buChar char=""/>
            </a:pPr>
            <a:r>
              <a:rPr lang="pt-PT" dirty="0">
                <a:latin typeface="Arial" panose="020B0604020202020204" pitchFamily="34" charset="0"/>
                <a:ea typeface="Calibri" panose="020F0502020204030204" pitchFamily="34" charset="0"/>
                <a:cs typeface="Arial" panose="020B0604020202020204" pitchFamily="34" charset="0"/>
              </a:rPr>
              <a:t>apresentar um plano de ação para impulsionar o transporte ferroviário de passageiros no próximo ano, prevendo a estratégia medidas para melhorar a capacidade e simplificar os sistemas de emissão de bilhetes nos diferentes modos de transporte, a fim de tornar o transporte ferroviário ainda mais aliciante.   </a:t>
            </a:r>
            <a:endParaRPr lang="pt-PT" dirty="0">
              <a:effectLst/>
              <a:latin typeface="Arial" panose="020B0604020202020204" pitchFamily="34" charset="0"/>
              <a:ea typeface="Calibri" panose="020F0502020204030204" pitchFamily="34" charset="0"/>
              <a:cs typeface="Arial" panose="020B0604020202020204" pitchFamily="34" charset="0"/>
            </a:endParaRPr>
          </a:p>
        </p:txBody>
      </p:sp>
      <p:pic>
        <p:nvPicPr>
          <p:cNvPr id="3" name="fondu.mp3" descr="fondu.mp3">
            <a:hlinkClick r:id="" action="ppaction://media"/>
            <a:extLst>
              <a:ext uri="{FF2B5EF4-FFF2-40B4-BE49-F238E27FC236}">
                <a16:creationId xmlns:a16="http://schemas.microsoft.com/office/drawing/2014/main" id="{2D9C3C80-C2F2-4E86-998F-7A23282D7611}"/>
              </a:ext>
            </a:extLst>
          </p:cNvPr>
          <p:cNvPicPr>
            <a:picLocks noChangeAspect="1"/>
          </p:cNvPicPr>
          <p:nvPr>
            <a:audioFile r:link="rId1"/>
            <p:extLst>
              <p:ext uri="{DAA4B4D4-6D71-4841-9C94-3DE7FCFB9230}">
                <p14:media xmlns:p14="http://schemas.microsoft.com/office/powerpoint/2010/main" r:embed="rId2">
                  <p14:trim st="1301000" end="2.2373297959E6"/>
                </p14:media>
              </p:ext>
            </p:extLst>
          </p:nvPr>
        </p:nvPicPr>
        <p:blipFill>
          <a:blip r:embed="rId5"/>
          <a:stretch>
            <a:fillRect/>
          </a:stretch>
        </p:blipFill>
        <p:spPr>
          <a:xfrm>
            <a:off x="11271682" y="676366"/>
            <a:ext cx="812800" cy="812800"/>
          </a:xfrm>
          <a:prstGeom prst="rect">
            <a:avLst/>
          </a:prstGeom>
        </p:spPr>
      </p:pic>
      <p:pic>
        <p:nvPicPr>
          <p:cNvPr id="5" name="Música sem título.mp3" descr="Música sem título.mp3">
            <a:hlinkClick r:id="" action="ppaction://media"/>
            <a:extLst>
              <a:ext uri="{FF2B5EF4-FFF2-40B4-BE49-F238E27FC236}">
                <a16:creationId xmlns:a16="http://schemas.microsoft.com/office/drawing/2014/main" id="{7185FA66-6125-4629-97EA-9987D055ADF2}"/>
              </a:ext>
            </a:extLst>
          </p:cNvPr>
          <p:cNvPicPr>
            <a:picLocks noChangeAspect="1"/>
          </p:cNvPicPr>
          <p:nvPr>
            <a:audioFile r:link="rId1"/>
            <p:extLst>
              <p:ext uri="{DAA4B4D4-6D71-4841-9C94-3DE7FCFB9230}">
                <p14:media xmlns:p14="http://schemas.microsoft.com/office/powerpoint/2010/main" r:embed="rId3">
                  <p14:trim st="1301000" end="2.020800775E6"/>
                </p14:media>
              </p:ext>
            </p:extLst>
          </p:nvPr>
        </p:nvPicPr>
        <p:blipFill>
          <a:blip r:embed="rId5"/>
          <a:stretch>
            <a:fillRect/>
          </a:stretch>
        </p:blipFill>
        <p:spPr>
          <a:xfrm>
            <a:off x="11277600" y="0"/>
            <a:ext cx="812800" cy="812800"/>
          </a:xfrm>
          <a:prstGeom prst="rect">
            <a:avLst/>
          </a:prstGeom>
        </p:spPr>
      </p:pic>
    </p:spTree>
    <p:extLst>
      <p:ext uri="{BB962C8B-B14F-4D97-AF65-F5344CB8AC3E}">
        <p14:creationId xmlns:p14="http://schemas.microsoft.com/office/powerpoint/2010/main" val="3833802979"/>
      </p:ext>
    </p:extLst>
  </p:cSld>
  <p:clrMapOvr>
    <a:masterClrMapping/>
  </p:clrMapOvr>
  <mc:AlternateContent xmlns:mc="http://schemas.openxmlformats.org/markup-compatibility/2006" xmlns:p14="http://schemas.microsoft.com/office/powerpoint/2010/main">
    <mc:Choice Requires="p14">
      <p:transition spd="slow" p14:dur="2000" advTm="58026"/>
    </mc:Choice>
    <mc:Fallback xmlns="">
      <p:transition spd="slow" advTm="580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3"/>
                </p:tgtEl>
              </p:cMediaNode>
            </p:audio>
            <p:audio>
              <p:cMediaNode numSld="999" showWhenStopped="0">
                <p:cTn id="11" fill="hold" display="0">
                  <p:stCondLst>
                    <p:cond delay="indefinite"/>
                  </p:stCondLst>
                  <p:endCondLst>
                    <p:cond evt="onStopAudio" delay="0">
                      <p:tgtEl>
                        <p:sldTgt/>
                      </p:tgtEl>
                    </p:cond>
                  </p:endCondLst>
                </p:cTn>
                <p:tgtEl>
                  <p:spTgt spid="5"/>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tângulo 3">
            <a:extLst>
              <a:ext uri="{FF2B5EF4-FFF2-40B4-BE49-F238E27FC236}">
                <a16:creationId xmlns:a16="http://schemas.microsoft.com/office/drawing/2014/main" id="{4BDD2C5A-60A9-834F-997D-9C3F1AF64267}"/>
              </a:ext>
            </a:extLst>
          </p:cNvPr>
          <p:cNvSpPr/>
          <p:nvPr/>
        </p:nvSpPr>
        <p:spPr>
          <a:xfrm>
            <a:off x="1000897" y="1633200"/>
            <a:ext cx="9823621" cy="2653483"/>
          </a:xfrm>
          <a:prstGeom prst="rect">
            <a:avLst/>
          </a:prstGeom>
        </p:spPr>
        <p:txBody>
          <a:bodyPr wrap="square">
            <a:spAutoFit/>
          </a:bodyPr>
          <a:lstStyle/>
          <a:p>
            <a:pPr algn="ctr">
              <a:lnSpc>
                <a:spcPct val="107000"/>
              </a:lnSpc>
              <a:spcAft>
                <a:spcPts val="750"/>
              </a:spcAft>
            </a:pPr>
            <a:r>
              <a:rPr lang="pt-PT" b="1" dirty="0">
                <a:solidFill>
                  <a:srgbClr val="000000"/>
                </a:solidFill>
                <a:latin typeface="Arial" panose="020B0604020202020204" pitchFamily="34" charset="0"/>
                <a:ea typeface="Times New Roman" panose="02020603050405020304" pitchFamily="18" charset="0"/>
                <a:cs typeface="Arial" panose="020B0604020202020204" pitchFamily="34" charset="0"/>
              </a:rPr>
              <a:t>O Diretor Executivo da ERA, Dr. </a:t>
            </a:r>
            <a:r>
              <a:rPr lang="pt-PT" b="1" dirty="0" err="1">
                <a:solidFill>
                  <a:srgbClr val="000000"/>
                </a:solidFill>
                <a:latin typeface="Arial" panose="020B0604020202020204" pitchFamily="34" charset="0"/>
                <a:ea typeface="Times New Roman" panose="02020603050405020304" pitchFamily="18" charset="0"/>
                <a:cs typeface="Arial" panose="020B0604020202020204" pitchFamily="34" charset="0"/>
              </a:rPr>
              <a:t>Josef</a:t>
            </a:r>
            <a:r>
              <a:rPr lang="pt-PT" b="1"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r>
              <a:rPr lang="pt-PT" b="1" dirty="0" err="1">
                <a:solidFill>
                  <a:srgbClr val="000000"/>
                </a:solidFill>
                <a:latin typeface="Arial" panose="020B0604020202020204" pitchFamily="34" charset="0"/>
                <a:ea typeface="Times New Roman" panose="02020603050405020304" pitchFamily="18" charset="0"/>
                <a:cs typeface="Arial" panose="020B0604020202020204" pitchFamily="34" charset="0"/>
              </a:rPr>
              <a:t>Doppelbauer</a:t>
            </a:r>
            <a:r>
              <a:rPr lang="pt-PT" b="1" dirty="0">
                <a:solidFill>
                  <a:srgbClr val="000000"/>
                </a:solidFill>
                <a:latin typeface="Arial" panose="020B0604020202020204" pitchFamily="34" charset="0"/>
                <a:ea typeface="Times New Roman" panose="02020603050405020304" pitchFamily="18" charset="0"/>
                <a:cs typeface="Arial" panose="020B0604020202020204" pitchFamily="34" charset="0"/>
              </a:rPr>
              <a:t> afirmou</a:t>
            </a:r>
            <a:r>
              <a:rPr lang="pt-PT"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pt-PT" dirty="0">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750"/>
              </a:spcAft>
            </a:pPr>
            <a:r>
              <a:rPr lang="pt-PT" dirty="0">
                <a:latin typeface="Arial" panose="020B0604020202020204" pitchFamily="34" charset="0"/>
                <a:ea typeface="Times New Roman" panose="02020603050405020304" pitchFamily="18" charset="0"/>
                <a:cs typeface="Arial" panose="020B0604020202020204" pitchFamily="34" charset="0"/>
              </a:rPr>
              <a:t> </a:t>
            </a:r>
            <a:endParaRPr lang="pt-PT" dirty="0">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750"/>
              </a:spcAft>
            </a:pPr>
            <a:r>
              <a:rPr lang="pt-PT"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r>
              <a:rPr lang="pt-PT" i="1" dirty="0">
                <a:solidFill>
                  <a:srgbClr val="000000"/>
                </a:solidFill>
                <a:latin typeface="Arial" panose="020B0604020202020204" pitchFamily="34" charset="0"/>
                <a:ea typeface="Times New Roman" panose="02020603050405020304" pitchFamily="18" charset="0"/>
                <a:cs typeface="Arial" panose="020B0604020202020204" pitchFamily="34" charset="0"/>
              </a:rPr>
              <a:t>"Depois de ter iniciado nosso novo papel de autoridade europeia inicialmente com oito Estados-Membros em junho de 2019, estamos cruzando a linha de chegada amanhã. Já tomamos mais de 1.000 decisões e autorizamos mais mais de 10 000 veículos. Com o alargamento das nossas competências a toda a UE, alcançamos mais um marco no caminho para o Espaço Ferroviário Europeu Único, ajudando os caminhos-de-ferro a tornarem-se no meio de transporte do século XXI. "  </a:t>
            </a:r>
            <a:endParaRPr lang="pt-PT" dirty="0">
              <a:effectLst/>
              <a:latin typeface="Arial" panose="020B0604020202020204" pitchFamily="34" charset="0"/>
              <a:ea typeface="Calibri" panose="020F0502020204030204" pitchFamily="34" charset="0"/>
              <a:cs typeface="Arial" panose="020B0604020202020204" pitchFamily="34" charset="0"/>
            </a:endParaRPr>
          </a:p>
        </p:txBody>
      </p:sp>
      <p:pic>
        <p:nvPicPr>
          <p:cNvPr id="3" name="fondu.mp3" descr="fondu.mp3">
            <a:hlinkClick r:id="" action="ppaction://media"/>
            <a:extLst>
              <a:ext uri="{FF2B5EF4-FFF2-40B4-BE49-F238E27FC236}">
                <a16:creationId xmlns:a16="http://schemas.microsoft.com/office/drawing/2014/main" id="{DD16CFC5-65F8-4C7E-833F-DE101C69B8A3}"/>
              </a:ext>
            </a:extLst>
          </p:cNvPr>
          <p:cNvPicPr>
            <a:picLocks noChangeAspect="1"/>
          </p:cNvPicPr>
          <p:nvPr>
            <a:audioFile r:link="rId1"/>
            <p:extLst>
              <p:ext uri="{DAA4B4D4-6D71-4841-9C94-3DE7FCFB9230}">
                <p14:media xmlns:p14="http://schemas.microsoft.com/office/powerpoint/2010/main" r:embed="rId2">
                  <p14:trim st="1360000" end="2.1943297959E6"/>
                </p14:media>
              </p:ext>
            </p:extLst>
          </p:nvPr>
        </p:nvPicPr>
        <p:blipFill>
          <a:blip r:embed="rId5"/>
          <a:stretch>
            <a:fillRect/>
          </a:stretch>
        </p:blipFill>
        <p:spPr>
          <a:xfrm>
            <a:off x="11277600" y="627044"/>
            <a:ext cx="812800" cy="812800"/>
          </a:xfrm>
          <a:prstGeom prst="rect">
            <a:avLst/>
          </a:prstGeom>
        </p:spPr>
      </p:pic>
      <p:pic>
        <p:nvPicPr>
          <p:cNvPr id="5" name="Música sem título.mp3" descr="Música sem título.mp3">
            <a:hlinkClick r:id="" action="ppaction://media"/>
            <a:extLst>
              <a:ext uri="{FF2B5EF4-FFF2-40B4-BE49-F238E27FC236}">
                <a16:creationId xmlns:a16="http://schemas.microsoft.com/office/drawing/2014/main" id="{516E774C-B961-4137-9D79-0D064C119365}"/>
              </a:ext>
            </a:extLst>
          </p:cNvPr>
          <p:cNvPicPr>
            <a:picLocks noChangeAspect="1"/>
          </p:cNvPicPr>
          <p:nvPr>
            <a:audioFile r:link="rId1"/>
            <p:extLst>
              <p:ext uri="{DAA4B4D4-6D71-4841-9C94-3DE7FCFB9230}">
                <p14:media xmlns:p14="http://schemas.microsoft.com/office/powerpoint/2010/main" r:embed="rId3">
                  <p14:trim st="1360000" end="1.977800775E6"/>
                </p14:media>
              </p:ext>
            </p:extLst>
          </p:nvPr>
        </p:nvPicPr>
        <p:blipFill>
          <a:blip r:embed="rId5"/>
          <a:stretch>
            <a:fillRect/>
          </a:stretch>
        </p:blipFill>
        <p:spPr>
          <a:xfrm>
            <a:off x="11277600" y="0"/>
            <a:ext cx="812800" cy="812800"/>
          </a:xfrm>
          <a:prstGeom prst="rect">
            <a:avLst/>
          </a:prstGeom>
        </p:spPr>
      </p:pic>
    </p:spTree>
    <p:extLst>
      <p:ext uri="{BB962C8B-B14F-4D97-AF65-F5344CB8AC3E}">
        <p14:creationId xmlns:p14="http://schemas.microsoft.com/office/powerpoint/2010/main" val="703031244"/>
      </p:ext>
    </p:extLst>
  </p:cSld>
  <p:clrMapOvr>
    <a:masterClrMapping/>
  </p:clrMapOvr>
  <mc:AlternateContent xmlns:mc="http://schemas.openxmlformats.org/markup-compatibility/2006" xmlns:p14="http://schemas.microsoft.com/office/powerpoint/2010/main">
    <mc:Choice Requires="p14">
      <p:transition spd="slow" p14:dur="2000" advTm="42255"/>
    </mc:Choice>
    <mc:Fallback xmlns="">
      <p:transition spd="slow" advTm="422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3"/>
                </p:tgtEl>
              </p:cMediaNode>
            </p:audio>
            <p:audio>
              <p:cMediaNode numSld="999" showWhenStopped="0">
                <p:cTn id="11" fill="hold" display="0">
                  <p:stCondLst>
                    <p:cond delay="indefinite"/>
                  </p:stCondLst>
                  <p:endCondLst>
                    <p:cond evt="onStopAudio" delay="0">
                      <p:tgtEl>
                        <p:sldTgt/>
                      </p:tgtEl>
                    </p:cond>
                  </p:endCondLst>
                </p:cTn>
                <p:tgtEl>
                  <p:spTgt spid="5"/>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tângulo 3">
            <a:extLst>
              <a:ext uri="{FF2B5EF4-FFF2-40B4-BE49-F238E27FC236}">
                <a16:creationId xmlns:a16="http://schemas.microsoft.com/office/drawing/2014/main" id="{0EBBD6D9-5099-C54F-BE17-FF7EC5B9C22B}"/>
              </a:ext>
            </a:extLst>
          </p:cNvPr>
          <p:cNvSpPr/>
          <p:nvPr/>
        </p:nvSpPr>
        <p:spPr>
          <a:xfrm>
            <a:off x="494271" y="1857888"/>
            <a:ext cx="10948086" cy="2847254"/>
          </a:xfrm>
          <a:prstGeom prst="rect">
            <a:avLst/>
          </a:prstGeom>
        </p:spPr>
        <p:txBody>
          <a:bodyPr wrap="square">
            <a:spAutoFit/>
          </a:bodyPr>
          <a:lstStyle/>
          <a:p>
            <a:pPr algn="just">
              <a:lnSpc>
                <a:spcPct val="107000"/>
              </a:lnSpc>
              <a:spcAft>
                <a:spcPts val="750"/>
              </a:spcAft>
            </a:pPr>
            <a:r>
              <a:rPr lang="pt-PT" dirty="0">
                <a:solidFill>
                  <a:srgbClr val="000000"/>
                </a:solidFill>
                <a:latin typeface="Arial" panose="020B0604020202020204" pitchFamily="34" charset="0"/>
                <a:ea typeface="Times New Roman" panose="02020603050405020304" pitchFamily="18" charset="0"/>
                <a:cs typeface="Arial" panose="020B0604020202020204" pitchFamily="34" charset="0"/>
              </a:rPr>
              <a:t>No passado, os operadores ferroviários, os fabricantes ou qualquer pessoa que planeasse operar ou vender a clientes em mais do que um Estado-Membro, tinha de solicitar autorizações de veículos e certificados de segurança separadamente em cada Estado-Membro em causa. A partir de 31 de outubro, apenas um aplicativo deve ser preenchido por meio da ferramenta </a:t>
            </a:r>
            <a:r>
              <a:rPr lang="pt-PT" dirty="0" err="1">
                <a:solidFill>
                  <a:srgbClr val="000000"/>
                </a:solidFill>
                <a:latin typeface="Arial" panose="020B0604020202020204" pitchFamily="34" charset="0"/>
                <a:ea typeface="Times New Roman" panose="02020603050405020304" pitchFamily="18" charset="0"/>
                <a:cs typeface="Arial" panose="020B0604020202020204" pitchFamily="34" charset="0"/>
              </a:rPr>
              <a:t>One</a:t>
            </a:r>
            <a:r>
              <a:rPr lang="pt-PT" dirty="0">
                <a:solidFill>
                  <a:srgbClr val="000000"/>
                </a:solidFill>
                <a:latin typeface="Arial" panose="020B0604020202020204" pitchFamily="34" charset="0"/>
                <a:ea typeface="Times New Roman" panose="02020603050405020304" pitchFamily="18" charset="0"/>
                <a:cs typeface="Arial" panose="020B0604020202020204" pitchFamily="34" charset="0"/>
              </a:rPr>
              <a:t>-Stop </a:t>
            </a:r>
            <a:r>
              <a:rPr lang="pt-PT" dirty="0" err="1">
                <a:solidFill>
                  <a:srgbClr val="000000"/>
                </a:solidFill>
                <a:latin typeface="Arial" panose="020B0604020202020204" pitchFamily="34" charset="0"/>
                <a:ea typeface="Times New Roman" panose="02020603050405020304" pitchFamily="18" charset="0"/>
                <a:cs typeface="Arial" panose="020B0604020202020204" pitchFamily="34" charset="0"/>
              </a:rPr>
              <a:t>Shop</a:t>
            </a:r>
            <a:r>
              <a:rPr lang="pt-PT" dirty="0">
                <a:solidFill>
                  <a:srgbClr val="000000"/>
                </a:solidFill>
                <a:latin typeface="Arial" panose="020B0604020202020204" pitchFamily="34" charset="0"/>
                <a:ea typeface="Times New Roman" panose="02020603050405020304" pitchFamily="18" charset="0"/>
                <a:cs typeface="Arial" panose="020B0604020202020204" pitchFamily="34" charset="0"/>
              </a:rPr>
              <a:t> IT. </a:t>
            </a:r>
            <a:endParaRPr lang="pt-PT" dirty="0">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750"/>
              </a:spcAft>
            </a:pPr>
            <a:r>
              <a:rPr lang="pt-PT" dirty="0">
                <a:solidFill>
                  <a:srgbClr val="000000"/>
                </a:solidFill>
                <a:latin typeface="Arial" panose="020B0604020202020204" pitchFamily="34" charset="0"/>
                <a:ea typeface="Times New Roman" panose="02020603050405020304" pitchFamily="18" charset="0"/>
                <a:cs typeface="Arial" panose="020B0604020202020204" pitchFamily="34" charset="0"/>
              </a:rPr>
              <a:t>O novo procedimento simplificado visa reduzir os custos e os encargos administrativos do setor ferroviário, tornando o sistema ferroviário europeu mais transparente, mais eficiente e, por conseguinte, mais competitivo em relação aos outros modos de transporte. Os processos harmonizados contribuem para níveis mais elevados de segurança, interoperabilidade e fiabilidade na rede ferroviária europeia.  Esta é uma mudança importante para o sistema ferroviário europeu. </a:t>
            </a:r>
            <a:endParaRPr lang="pt-PT" dirty="0">
              <a:effectLst/>
              <a:latin typeface="Arial" panose="020B0604020202020204" pitchFamily="34" charset="0"/>
              <a:ea typeface="Calibri" panose="020F0502020204030204" pitchFamily="34" charset="0"/>
              <a:cs typeface="Arial" panose="020B0604020202020204" pitchFamily="34" charset="0"/>
            </a:endParaRPr>
          </a:p>
        </p:txBody>
      </p:sp>
      <p:pic>
        <p:nvPicPr>
          <p:cNvPr id="3" name="fondu.mp3" descr="fondu.mp3">
            <a:hlinkClick r:id="" action="ppaction://media"/>
            <a:extLst>
              <a:ext uri="{FF2B5EF4-FFF2-40B4-BE49-F238E27FC236}">
                <a16:creationId xmlns:a16="http://schemas.microsoft.com/office/drawing/2014/main" id="{8571F9C8-4404-42E4-A15A-C56F48C88722}"/>
              </a:ext>
            </a:extLst>
          </p:cNvPr>
          <p:cNvPicPr>
            <a:picLocks noChangeAspect="1"/>
          </p:cNvPicPr>
          <p:nvPr>
            <a:audioFile r:link="rId1"/>
            <p:extLst>
              <p:ext uri="{DAA4B4D4-6D71-4841-9C94-3DE7FCFB9230}">
                <p14:media xmlns:p14="http://schemas.microsoft.com/office/powerpoint/2010/main" r:embed="rId2">
                  <p14:trim st="1402000" end="2.1333297959E6"/>
                </p14:media>
              </p:ext>
            </p:extLst>
          </p:nvPr>
        </p:nvPicPr>
        <p:blipFill>
          <a:blip r:embed="rId5"/>
          <a:stretch>
            <a:fillRect/>
          </a:stretch>
        </p:blipFill>
        <p:spPr>
          <a:xfrm>
            <a:off x="11277600" y="638688"/>
            <a:ext cx="812800" cy="812800"/>
          </a:xfrm>
          <a:prstGeom prst="rect">
            <a:avLst/>
          </a:prstGeom>
        </p:spPr>
      </p:pic>
      <p:pic>
        <p:nvPicPr>
          <p:cNvPr id="5" name="Música sem título.mp3" descr="Música sem título.mp3">
            <a:hlinkClick r:id="" action="ppaction://media"/>
            <a:extLst>
              <a:ext uri="{FF2B5EF4-FFF2-40B4-BE49-F238E27FC236}">
                <a16:creationId xmlns:a16="http://schemas.microsoft.com/office/drawing/2014/main" id="{15D49D5A-AEF8-44B8-802C-B4806AB2C890}"/>
              </a:ext>
            </a:extLst>
          </p:cNvPr>
          <p:cNvPicPr>
            <a:picLocks noChangeAspect="1"/>
          </p:cNvPicPr>
          <p:nvPr>
            <a:audioFile r:link="rId1"/>
            <p:extLst>
              <p:ext uri="{DAA4B4D4-6D71-4841-9C94-3DE7FCFB9230}">
                <p14:media xmlns:p14="http://schemas.microsoft.com/office/powerpoint/2010/main" r:embed="rId3">
                  <p14:trim st="1402000" end="1.916800775E6"/>
                </p14:media>
              </p:ext>
            </p:extLst>
          </p:nvPr>
        </p:nvPicPr>
        <p:blipFill>
          <a:blip r:embed="rId5"/>
          <a:stretch>
            <a:fillRect/>
          </a:stretch>
        </p:blipFill>
        <p:spPr>
          <a:xfrm>
            <a:off x="11277600" y="0"/>
            <a:ext cx="812800" cy="812800"/>
          </a:xfrm>
          <a:prstGeom prst="rect">
            <a:avLst/>
          </a:prstGeom>
        </p:spPr>
      </p:pic>
    </p:spTree>
    <p:extLst>
      <p:ext uri="{BB962C8B-B14F-4D97-AF65-F5344CB8AC3E}">
        <p14:creationId xmlns:p14="http://schemas.microsoft.com/office/powerpoint/2010/main" val="3956331833"/>
      </p:ext>
    </p:extLst>
  </p:cSld>
  <p:clrMapOvr>
    <a:masterClrMapping/>
  </p:clrMapOvr>
  <mc:AlternateContent xmlns:mc="http://schemas.openxmlformats.org/markup-compatibility/2006" xmlns:p14="http://schemas.microsoft.com/office/powerpoint/2010/main">
    <mc:Choice Requires="p14">
      <p:transition spd="slow" p14:dur="2000" advTm="60845"/>
    </mc:Choice>
    <mc:Fallback xmlns="">
      <p:transition spd="slow" advTm="608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3"/>
                </p:tgtEl>
              </p:cMediaNode>
            </p:audio>
            <p:audio>
              <p:cMediaNode numSld="999" showWhenStopped="0">
                <p:cTn id="11" fill="hold" display="0">
                  <p:stCondLst>
                    <p:cond delay="indefinite"/>
                  </p:stCondLst>
                  <p:endCondLst>
                    <p:cond evt="onStopAudio" delay="0">
                      <p:tgtEl>
                        <p:sldTgt/>
                      </p:tgtEl>
                    </p:cond>
                  </p:endCondLst>
                </p:cTn>
                <p:tgtEl>
                  <p:spTgt spid="5"/>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tângulo 3">
            <a:extLst>
              <a:ext uri="{FF2B5EF4-FFF2-40B4-BE49-F238E27FC236}">
                <a16:creationId xmlns:a16="http://schemas.microsoft.com/office/drawing/2014/main" id="{201AED8D-49BB-6047-B366-5E482DE1CB1C}"/>
              </a:ext>
            </a:extLst>
          </p:cNvPr>
          <p:cNvSpPr/>
          <p:nvPr/>
        </p:nvSpPr>
        <p:spPr>
          <a:xfrm>
            <a:off x="741405" y="1108878"/>
            <a:ext cx="10663881" cy="4333943"/>
          </a:xfrm>
          <a:prstGeom prst="rect">
            <a:avLst/>
          </a:prstGeom>
        </p:spPr>
        <p:txBody>
          <a:bodyPr wrap="square">
            <a:spAutoFit/>
          </a:bodyPr>
          <a:lstStyle/>
          <a:p>
            <a:pPr algn="ctr">
              <a:lnSpc>
                <a:spcPct val="107000"/>
              </a:lnSpc>
              <a:spcAft>
                <a:spcPts val="750"/>
              </a:spcAft>
            </a:pPr>
            <a:r>
              <a:rPr lang="pt-PT" b="1" dirty="0">
                <a:solidFill>
                  <a:srgbClr val="000000"/>
                </a:solidFill>
                <a:latin typeface="Arial" panose="020B0604020202020204" pitchFamily="34" charset="0"/>
                <a:ea typeface="Times New Roman" panose="02020603050405020304" pitchFamily="18" charset="0"/>
                <a:cs typeface="Arial" panose="020B0604020202020204" pitchFamily="34" charset="0"/>
              </a:rPr>
              <a:t>O que é o</a:t>
            </a:r>
            <a:r>
              <a:rPr lang="pt-PT"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r>
              <a:rPr lang="pt-PT" b="1" dirty="0">
                <a:solidFill>
                  <a:srgbClr val="000000"/>
                </a:solidFill>
                <a:latin typeface="Arial" panose="020B0604020202020204" pitchFamily="34" charset="0"/>
                <a:ea typeface="Times New Roman" panose="02020603050405020304" pitchFamily="18" charset="0"/>
                <a:cs typeface="Arial" panose="020B0604020202020204" pitchFamily="34" charset="0"/>
              </a:rPr>
              <a:t>Quarto Pacote Ferroviário?</a:t>
            </a:r>
            <a:r>
              <a:rPr lang="pt-PT"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pt-PT" dirty="0">
              <a:latin typeface="Arial" panose="020B0604020202020204" pitchFamily="34" charset="0"/>
              <a:ea typeface="Calibri" panose="020F0502020204030204" pitchFamily="34" charset="0"/>
              <a:cs typeface="Arial" panose="020B0604020202020204" pitchFamily="34" charset="0"/>
            </a:endParaRPr>
          </a:p>
          <a:p>
            <a:pPr algn="ctr">
              <a:lnSpc>
                <a:spcPct val="107000"/>
              </a:lnSpc>
              <a:spcAft>
                <a:spcPts val="750"/>
              </a:spcAft>
            </a:pPr>
            <a:r>
              <a:rPr lang="pt-PT" dirty="0">
                <a:latin typeface="Arial" panose="020B0604020202020204" pitchFamily="34" charset="0"/>
                <a:ea typeface="Times New Roman" panose="02020603050405020304" pitchFamily="18" charset="0"/>
                <a:cs typeface="Arial" panose="020B0604020202020204" pitchFamily="34" charset="0"/>
              </a:rPr>
              <a:t> </a:t>
            </a:r>
            <a:endParaRPr lang="pt-PT" dirty="0">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buFont typeface="Symbol" pitchFamily="2" charset="2"/>
              <a:buChar char=""/>
            </a:pPr>
            <a:r>
              <a:rPr lang="pt-PT" dirty="0">
                <a:latin typeface="Arial" panose="020B0604020202020204" pitchFamily="34" charset="0"/>
                <a:ea typeface="Times New Roman" panose="02020603050405020304" pitchFamily="18" charset="0"/>
                <a:cs typeface="Arial" panose="020B0604020202020204" pitchFamily="34" charset="0"/>
              </a:rPr>
              <a:t>é um conjunto de textos legislativos destinados a completar o mercado único dos serviços ferroviários (Espaço Ferroviário Europeu Único). Põe fim às divergências de requisitos técnicos, operacionais e jurídicos a nível dos Estados-Membros, que dificultam a eficiência das operações ferroviárias internacionais. Em julho de 2020</a:t>
            </a:r>
            <a:r>
              <a:rPr lang="pt-PT" dirty="0">
                <a:solidFill>
                  <a:srgbClr val="000000"/>
                </a:solidFill>
                <a:latin typeface="Arial" panose="020B0604020202020204" pitchFamily="34" charset="0"/>
                <a:ea typeface="Calibri" panose="020F0502020204030204" pitchFamily="34" charset="0"/>
                <a:cs typeface="Arial" panose="020B0604020202020204" pitchFamily="34" charset="0"/>
              </a:rPr>
              <a:t>  os dirigentes da UE fizeram um acordo sobre um pacote global com vista a ajudar a reconstruir a economia da União Europeia. </a:t>
            </a:r>
            <a:r>
              <a:rPr lang="pt-PT" dirty="0">
                <a:latin typeface="Arial" panose="020B0604020202020204" pitchFamily="34" charset="0"/>
                <a:ea typeface="Times New Roman" panose="02020603050405020304" pitchFamily="18" charset="0"/>
                <a:cs typeface="Arial" panose="020B0604020202020204" pitchFamily="34" charset="0"/>
              </a:rPr>
              <a:t> O pacote foi adotado pelo Parlamento Europeu e pelo Conselho em 2016 e consiste em dois pilares: </a:t>
            </a:r>
            <a:endParaRPr lang="pt-PT" dirty="0">
              <a:latin typeface="Arial" panose="020B0604020202020204" pitchFamily="34" charset="0"/>
              <a:ea typeface="Calibri" panose="020F0502020204030204" pitchFamily="34" charset="0"/>
              <a:cs typeface="Arial" panose="020B0604020202020204" pitchFamily="34" charset="0"/>
            </a:endParaRPr>
          </a:p>
          <a:p>
            <a:pPr marL="457200" algn="just">
              <a:lnSpc>
                <a:spcPct val="107000"/>
              </a:lnSpc>
              <a:spcAft>
                <a:spcPts val="750"/>
              </a:spcAft>
            </a:pPr>
            <a:r>
              <a:rPr lang="pt-PT" dirty="0">
                <a:latin typeface="Arial" panose="020B0604020202020204" pitchFamily="34" charset="0"/>
                <a:ea typeface="Times New Roman" panose="02020603050405020304" pitchFamily="18" charset="0"/>
                <a:cs typeface="Arial" panose="020B0604020202020204" pitchFamily="34" charset="0"/>
              </a:rPr>
              <a:t> </a:t>
            </a:r>
            <a:endParaRPr lang="pt-PT" dirty="0">
              <a:latin typeface="Arial" panose="020B0604020202020204" pitchFamily="34" charset="0"/>
              <a:ea typeface="Calibri" panose="020F0502020204030204" pitchFamily="34" charset="0"/>
              <a:cs typeface="Arial" panose="020B0604020202020204" pitchFamily="34" charset="0"/>
            </a:endParaRPr>
          </a:p>
          <a:p>
            <a:pPr marL="742950" lvl="1" indent="-285750" algn="just">
              <a:lnSpc>
                <a:spcPct val="107000"/>
              </a:lnSpc>
              <a:spcAft>
                <a:spcPts val="750"/>
              </a:spcAft>
              <a:buFont typeface="+mj-lt"/>
              <a:buAutoNum type="alphaLcParenR"/>
            </a:pPr>
            <a:r>
              <a:rPr lang="pt-PT" dirty="0">
                <a:solidFill>
                  <a:srgbClr val="000000"/>
                </a:solidFill>
                <a:latin typeface="Arial" panose="020B0604020202020204" pitchFamily="34" charset="0"/>
                <a:ea typeface="Times New Roman" panose="02020603050405020304" pitchFamily="18" charset="0"/>
                <a:cs typeface="Arial" panose="020B0604020202020204" pitchFamily="34" charset="0"/>
              </a:rPr>
              <a:t>o pilar do mercado que visa aumentar a concorrência, melhorando assim a relação custo-eficácia e a qualidade dos serviços ferroviários;  </a:t>
            </a:r>
            <a:endParaRPr lang="pt-PT" dirty="0">
              <a:latin typeface="Arial" panose="020B0604020202020204" pitchFamily="34" charset="0"/>
              <a:ea typeface="Calibri" panose="020F0502020204030204" pitchFamily="34" charset="0"/>
              <a:cs typeface="Arial" panose="020B0604020202020204" pitchFamily="34" charset="0"/>
            </a:endParaRPr>
          </a:p>
          <a:p>
            <a:pPr marL="742950" lvl="1" indent="-285750" algn="just">
              <a:lnSpc>
                <a:spcPct val="107000"/>
              </a:lnSpc>
              <a:spcAft>
                <a:spcPts val="750"/>
              </a:spcAft>
              <a:buFont typeface="+mj-lt"/>
              <a:buAutoNum type="alphaLcParenR"/>
            </a:pPr>
            <a:r>
              <a:rPr lang="pt-PT" dirty="0">
                <a:solidFill>
                  <a:srgbClr val="000000"/>
                </a:solidFill>
                <a:latin typeface="Arial" panose="020B0604020202020204" pitchFamily="34" charset="0"/>
                <a:ea typeface="Times New Roman" panose="02020603050405020304" pitchFamily="18" charset="0"/>
                <a:cs typeface="Arial" panose="020B0604020202020204" pitchFamily="34" charset="0"/>
              </a:rPr>
              <a:t>o pilar técnico do Pacote, que visa reduzir os custos e os encargos administrativos para as empresas ferroviárias que operam na União Europeia.</a:t>
            </a:r>
            <a:endParaRPr lang="pt-PT" dirty="0">
              <a:effectLst/>
              <a:latin typeface="Arial" panose="020B0604020202020204" pitchFamily="34" charset="0"/>
              <a:ea typeface="Calibri" panose="020F0502020204030204" pitchFamily="34" charset="0"/>
              <a:cs typeface="Arial" panose="020B0604020202020204" pitchFamily="34" charset="0"/>
            </a:endParaRPr>
          </a:p>
        </p:txBody>
      </p:sp>
      <p:pic>
        <p:nvPicPr>
          <p:cNvPr id="3" name="fondu.mp3" descr="fondu.mp3">
            <a:hlinkClick r:id="" action="ppaction://media"/>
            <a:extLst>
              <a:ext uri="{FF2B5EF4-FFF2-40B4-BE49-F238E27FC236}">
                <a16:creationId xmlns:a16="http://schemas.microsoft.com/office/drawing/2014/main" id="{428C0A30-AAD8-41D9-A6CB-A8E7DDC5770C}"/>
              </a:ext>
            </a:extLst>
          </p:cNvPr>
          <p:cNvPicPr>
            <a:picLocks noChangeAspect="1"/>
          </p:cNvPicPr>
          <p:nvPr>
            <a:audioFile r:link="rId1"/>
            <p:extLst>
              <p:ext uri="{DAA4B4D4-6D71-4841-9C94-3DE7FCFB9230}">
                <p14:media xmlns:p14="http://schemas.microsoft.com/office/powerpoint/2010/main" r:embed="rId2">
                  <p14:trim st="1463000" end="2.0683297959E6"/>
                </p14:media>
              </p:ext>
            </p:extLst>
          </p:nvPr>
        </p:nvPicPr>
        <p:blipFill>
          <a:blip r:embed="rId5"/>
          <a:stretch>
            <a:fillRect/>
          </a:stretch>
        </p:blipFill>
        <p:spPr>
          <a:xfrm>
            <a:off x="11277600" y="702478"/>
            <a:ext cx="812800" cy="812800"/>
          </a:xfrm>
          <a:prstGeom prst="rect">
            <a:avLst/>
          </a:prstGeom>
        </p:spPr>
      </p:pic>
      <p:pic>
        <p:nvPicPr>
          <p:cNvPr id="5" name="Música sem título.mp3" descr="Música sem título.mp3">
            <a:hlinkClick r:id="" action="ppaction://media"/>
            <a:extLst>
              <a:ext uri="{FF2B5EF4-FFF2-40B4-BE49-F238E27FC236}">
                <a16:creationId xmlns:a16="http://schemas.microsoft.com/office/drawing/2014/main" id="{1AA377DF-F3DB-4783-AD39-92DF3941E074}"/>
              </a:ext>
            </a:extLst>
          </p:cNvPr>
          <p:cNvPicPr>
            <a:picLocks noChangeAspect="1"/>
          </p:cNvPicPr>
          <p:nvPr>
            <a:audioFile r:link="rId1"/>
            <p:extLst>
              <p:ext uri="{DAA4B4D4-6D71-4841-9C94-3DE7FCFB9230}">
                <p14:media xmlns:p14="http://schemas.microsoft.com/office/powerpoint/2010/main" r:embed="rId3">
                  <p14:trim st="1463000" end="1.851800775E6"/>
                </p14:media>
              </p:ext>
            </p:extLst>
          </p:nvPr>
        </p:nvPicPr>
        <p:blipFill>
          <a:blip r:embed="rId5"/>
          <a:stretch>
            <a:fillRect/>
          </a:stretch>
        </p:blipFill>
        <p:spPr>
          <a:xfrm>
            <a:off x="11277600" y="0"/>
            <a:ext cx="812800" cy="812800"/>
          </a:xfrm>
          <a:prstGeom prst="rect">
            <a:avLst/>
          </a:prstGeom>
        </p:spPr>
      </p:pic>
    </p:spTree>
    <p:extLst>
      <p:ext uri="{BB962C8B-B14F-4D97-AF65-F5344CB8AC3E}">
        <p14:creationId xmlns:p14="http://schemas.microsoft.com/office/powerpoint/2010/main" val="798095837"/>
      </p:ext>
    </p:extLst>
  </p:cSld>
  <p:clrMapOvr>
    <a:masterClrMapping/>
  </p:clrMapOvr>
  <mc:AlternateContent xmlns:mc="http://schemas.openxmlformats.org/markup-compatibility/2006" xmlns:p14="http://schemas.microsoft.com/office/powerpoint/2010/main">
    <mc:Choice Requires="p14">
      <p:transition spd="slow" p14:dur="2000" advTm="64699"/>
    </mc:Choice>
    <mc:Fallback xmlns="">
      <p:transition spd="slow" advTm="646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3"/>
                </p:tgtEl>
              </p:cMediaNode>
            </p:audio>
            <p:audio>
              <p:cMediaNode numSld="999" showWhenStopped="0">
                <p:cTn id="11" fill="hold" display="0">
                  <p:stCondLst>
                    <p:cond delay="indefinite"/>
                  </p:stCondLst>
                  <p:endCondLst>
                    <p:cond evt="onStopAudio" delay="0">
                      <p:tgtEl>
                        <p:sldTgt/>
                      </p:tgtEl>
                    </p:cond>
                  </p:endCondLst>
                </p:cTn>
                <p:tgtEl>
                  <p:spTgt spid="5"/>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tângulo 3">
            <a:extLst>
              <a:ext uri="{FF2B5EF4-FFF2-40B4-BE49-F238E27FC236}">
                <a16:creationId xmlns:a16="http://schemas.microsoft.com/office/drawing/2014/main" id="{7F45D9FE-CF59-9943-B40F-6F14E4AB7C75}"/>
              </a:ext>
            </a:extLst>
          </p:cNvPr>
          <p:cNvSpPr/>
          <p:nvPr/>
        </p:nvSpPr>
        <p:spPr>
          <a:xfrm>
            <a:off x="967946" y="1705571"/>
            <a:ext cx="10256108" cy="3052439"/>
          </a:xfrm>
          <a:prstGeom prst="rect">
            <a:avLst/>
          </a:prstGeom>
        </p:spPr>
        <p:txBody>
          <a:bodyPr wrap="square">
            <a:spAutoFit/>
          </a:bodyPr>
          <a:lstStyle/>
          <a:p>
            <a:pPr marL="457200" algn="just">
              <a:lnSpc>
                <a:spcPct val="107000"/>
              </a:lnSpc>
              <a:spcAft>
                <a:spcPts val="750"/>
              </a:spcAft>
            </a:pPr>
            <a:r>
              <a:rPr lang="pt-PT" dirty="0">
                <a:solidFill>
                  <a:srgbClr val="000000"/>
                </a:solidFill>
                <a:latin typeface="Arial" panose="020B0604020202020204" pitchFamily="34" charset="0"/>
                <a:ea typeface="Times New Roman" panose="02020603050405020304" pitchFamily="18" charset="0"/>
                <a:cs typeface="Arial" panose="020B0604020202020204" pitchFamily="34" charset="0"/>
              </a:rPr>
              <a:t>Os novos procedimentos harmonizados envolvendo o EEI decorrem do pilar técnico do Pacote, que visa reduzir os custos e os encargos administrativos para as empresas ferroviárias que operam na União Europeia. </a:t>
            </a:r>
            <a:endParaRPr lang="pt-PT" dirty="0">
              <a:latin typeface="Arial" panose="020B0604020202020204" pitchFamily="34" charset="0"/>
              <a:ea typeface="Calibri" panose="020F0502020204030204" pitchFamily="34" charset="0"/>
              <a:cs typeface="Arial" panose="020B0604020202020204" pitchFamily="34" charset="0"/>
            </a:endParaRPr>
          </a:p>
          <a:p>
            <a:pPr marL="457200" algn="just">
              <a:lnSpc>
                <a:spcPct val="107000"/>
              </a:lnSpc>
              <a:spcAft>
                <a:spcPts val="750"/>
              </a:spcAft>
            </a:pPr>
            <a:r>
              <a:rPr lang="pt-PT" dirty="0">
                <a:latin typeface="Arial" panose="020B0604020202020204" pitchFamily="34" charset="0"/>
                <a:ea typeface="Times New Roman" panose="02020603050405020304" pitchFamily="18" charset="0"/>
                <a:cs typeface="Arial" panose="020B0604020202020204" pitchFamily="34" charset="0"/>
              </a:rPr>
              <a:t> </a:t>
            </a:r>
            <a:endParaRPr lang="pt-PT" dirty="0">
              <a:latin typeface="Arial" panose="020B0604020202020204" pitchFamily="34" charset="0"/>
              <a:ea typeface="Calibri" panose="020F0502020204030204" pitchFamily="34" charset="0"/>
              <a:cs typeface="Arial" panose="020B0604020202020204" pitchFamily="34" charset="0"/>
            </a:endParaRPr>
          </a:p>
          <a:p>
            <a:pPr marL="457200" algn="just">
              <a:lnSpc>
                <a:spcPct val="107000"/>
              </a:lnSpc>
              <a:spcAft>
                <a:spcPts val="750"/>
              </a:spcAft>
            </a:pPr>
            <a:r>
              <a:rPr lang="pt-PT" dirty="0">
                <a:solidFill>
                  <a:srgbClr val="000000"/>
                </a:solidFill>
                <a:latin typeface="Arial" panose="020B0604020202020204" pitchFamily="34" charset="0"/>
                <a:ea typeface="Times New Roman" panose="02020603050405020304" pitchFamily="18" charset="0"/>
                <a:cs typeface="Arial" panose="020B0604020202020204" pitchFamily="34" charset="0"/>
              </a:rPr>
              <a:t>Devido à pandemia do Coronavírus ainda em curso, o prazo final de transposição foi prorrogado, devendo os Estados-Membros, até 31 de outubro de 2020, ter concluído o seu processo. </a:t>
            </a:r>
            <a:endParaRPr lang="pt-PT" dirty="0">
              <a:latin typeface="Arial" panose="020B0604020202020204" pitchFamily="34" charset="0"/>
              <a:ea typeface="Calibri" panose="020F0502020204030204" pitchFamily="34" charset="0"/>
              <a:cs typeface="Arial" panose="020B0604020202020204" pitchFamily="34" charset="0"/>
            </a:endParaRPr>
          </a:p>
          <a:p>
            <a:pPr marL="449580" algn="just">
              <a:lnSpc>
                <a:spcPct val="107000"/>
              </a:lnSpc>
              <a:spcAft>
                <a:spcPts val="800"/>
              </a:spcAft>
            </a:pPr>
            <a:r>
              <a:rPr lang="pt-PT" dirty="0">
                <a:solidFill>
                  <a:srgbClr val="000000"/>
                </a:solidFill>
                <a:latin typeface="Arial" panose="020B0604020202020204" pitchFamily="34" charset="0"/>
                <a:ea typeface="Calibri" panose="020F0502020204030204" pitchFamily="34" charset="0"/>
                <a:cs typeface="Arial" panose="020B0604020202020204" pitchFamily="34" charset="0"/>
              </a:rPr>
              <a:t>A pandemia de COVID-19  teve e terá um grande impacto nos transportes e na conectividade na União Europeia, o que, por sua vez, afetou e afetará a economia da UE no seu conjunto. </a:t>
            </a:r>
            <a:endParaRPr lang="pt-PT" dirty="0">
              <a:effectLst/>
              <a:latin typeface="Arial" panose="020B0604020202020204" pitchFamily="34" charset="0"/>
              <a:ea typeface="Calibri" panose="020F0502020204030204" pitchFamily="34" charset="0"/>
              <a:cs typeface="Arial" panose="020B0604020202020204" pitchFamily="34" charset="0"/>
            </a:endParaRPr>
          </a:p>
        </p:txBody>
      </p:sp>
      <p:pic>
        <p:nvPicPr>
          <p:cNvPr id="3" name="fondu.mp3" descr="fondu.mp3">
            <a:hlinkClick r:id="" action="ppaction://media"/>
            <a:extLst>
              <a:ext uri="{FF2B5EF4-FFF2-40B4-BE49-F238E27FC236}">
                <a16:creationId xmlns:a16="http://schemas.microsoft.com/office/drawing/2014/main" id="{69900A32-340F-4675-BD96-C6480787518F}"/>
              </a:ext>
            </a:extLst>
          </p:cNvPr>
          <p:cNvPicPr>
            <a:picLocks noChangeAspect="1"/>
          </p:cNvPicPr>
          <p:nvPr>
            <a:audioFile r:link="rId1"/>
            <p:extLst>
              <p:ext uri="{DAA4B4D4-6D71-4841-9C94-3DE7FCFB9230}">
                <p14:media xmlns:p14="http://schemas.microsoft.com/office/powerpoint/2010/main" r:embed="rId2">
                  <p14:trim st="1529000" end="2.0233297959E6"/>
                </p14:media>
              </p:ext>
            </p:extLst>
          </p:nvPr>
        </p:nvPicPr>
        <p:blipFill>
          <a:blip r:embed="rId5"/>
          <a:stretch>
            <a:fillRect/>
          </a:stretch>
        </p:blipFill>
        <p:spPr>
          <a:xfrm>
            <a:off x="11209258" y="628103"/>
            <a:ext cx="812800" cy="812800"/>
          </a:xfrm>
          <a:prstGeom prst="rect">
            <a:avLst/>
          </a:prstGeom>
        </p:spPr>
      </p:pic>
      <p:pic>
        <p:nvPicPr>
          <p:cNvPr id="5" name="Música sem título.mp3" descr="Música sem título.mp3">
            <a:hlinkClick r:id="" action="ppaction://media"/>
            <a:extLst>
              <a:ext uri="{FF2B5EF4-FFF2-40B4-BE49-F238E27FC236}">
                <a16:creationId xmlns:a16="http://schemas.microsoft.com/office/drawing/2014/main" id="{1B344590-85A2-495C-B5F3-ED7FD3DDE4D9}"/>
              </a:ext>
            </a:extLst>
          </p:cNvPr>
          <p:cNvPicPr>
            <a:picLocks noChangeAspect="1"/>
          </p:cNvPicPr>
          <p:nvPr>
            <a:audioFile r:link="rId1"/>
            <p:extLst>
              <p:ext uri="{DAA4B4D4-6D71-4841-9C94-3DE7FCFB9230}">
                <p14:media xmlns:p14="http://schemas.microsoft.com/office/powerpoint/2010/main" r:embed="rId3">
                  <p14:trim st="1529000" end="1.806800775E6"/>
                </p14:media>
              </p:ext>
            </p:extLst>
          </p:nvPr>
        </p:nvPicPr>
        <p:blipFill>
          <a:blip r:embed="rId5"/>
          <a:stretch>
            <a:fillRect/>
          </a:stretch>
        </p:blipFill>
        <p:spPr>
          <a:xfrm>
            <a:off x="11224054" y="0"/>
            <a:ext cx="812800" cy="812800"/>
          </a:xfrm>
          <a:prstGeom prst="rect">
            <a:avLst/>
          </a:prstGeom>
        </p:spPr>
      </p:pic>
    </p:spTree>
    <p:extLst>
      <p:ext uri="{BB962C8B-B14F-4D97-AF65-F5344CB8AC3E}">
        <p14:creationId xmlns:p14="http://schemas.microsoft.com/office/powerpoint/2010/main" val="1447705007"/>
      </p:ext>
    </p:extLst>
  </p:cSld>
  <p:clrMapOvr>
    <a:masterClrMapping/>
  </p:clrMapOvr>
  <mc:AlternateContent xmlns:mc="http://schemas.openxmlformats.org/markup-compatibility/2006" xmlns:p14="http://schemas.microsoft.com/office/powerpoint/2010/main">
    <mc:Choice Requires="p14">
      <p:transition spd="slow" p14:dur="2000" advTm="44878"/>
    </mc:Choice>
    <mc:Fallback xmlns="">
      <p:transition spd="slow" advTm="448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3"/>
                </p:tgtEl>
              </p:cMediaNode>
            </p:audio>
            <p:audio>
              <p:cMediaNode vol="80000" numSld="999" showWhenStopped="0">
                <p:cTn id="11" fill="hold" display="0">
                  <p:stCondLst>
                    <p:cond delay="indefinite"/>
                  </p:stCondLst>
                  <p:endCondLst>
                    <p:cond evt="onStopAudio" delay="0">
                      <p:tgtEl>
                        <p:sldTgt/>
                      </p:tgtEl>
                    </p:cond>
                  </p:endCondLst>
                </p:cTn>
                <p:tgtEl>
                  <p:spTgt spid="5"/>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tângulo 3">
            <a:extLst>
              <a:ext uri="{FF2B5EF4-FFF2-40B4-BE49-F238E27FC236}">
                <a16:creationId xmlns:a16="http://schemas.microsoft.com/office/drawing/2014/main" id="{15A31178-7BEF-2F45-85C9-2397973BEB50}"/>
              </a:ext>
            </a:extLst>
          </p:cNvPr>
          <p:cNvSpPr/>
          <p:nvPr/>
        </p:nvSpPr>
        <p:spPr>
          <a:xfrm>
            <a:off x="741406" y="1942119"/>
            <a:ext cx="10194324" cy="2653483"/>
          </a:xfrm>
          <a:prstGeom prst="rect">
            <a:avLst/>
          </a:prstGeom>
        </p:spPr>
        <p:txBody>
          <a:bodyPr wrap="square">
            <a:spAutoFit/>
          </a:bodyPr>
          <a:lstStyle/>
          <a:p>
            <a:pPr marL="449580" algn="just">
              <a:lnSpc>
                <a:spcPct val="107000"/>
              </a:lnSpc>
              <a:spcAft>
                <a:spcPts val="800"/>
              </a:spcAft>
            </a:pPr>
            <a:r>
              <a:rPr lang="pt-PT" dirty="0">
                <a:solidFill>
                  <a:srgbClr val="000000"/>
                </a:solidFill>
                <a:latin typeface="Arial" panose="020B0604020202020204" pitchFamily="34" charset="0"/>
                <a:ea typeface="Calibri" panose="020F0502020204030204" pitchFamily="34" charset="0"/>
                <a:cs typeface="Arial" panose="020B0604020202020204" pitchFamily="34" charset="0"/>
              </a:rPr>
              <a:t>A transição ecológica e a sustentabilidade são peças fundamentais do plano de recuperação e estão em sintonia com o compromisso assumido pelos dirigentes da UE, até 2050. </a:t>
            </a:r>
            <a:endParaRPr lang="pt-PT" dirty="0">
              <a:latin typeface="Arial" panose="020B0604020202020204" pitchFamily="34" charset="0"/>
              <a:ea typeface="Calibri" panose="020F0502020204030204" pitchFamily="34" charset="0"/>
              <a:cs typeface="Arial" panose="020B0604020202020204" pitchFamily="34" charset="0"/>
            </a:endParaRPr>
          </a:p>
          <a:p>
            <a:pPr marL="449580" algn="just">
              <a:lnSpc>
                <a:spcPct val="107000"/>
              </a:lnSpc>
              <a:spcAft>
                <a:spcPts val="800"/>
              </a:spcAft>
            </a:pPr>
            <a:r>
              <a:rPr lang="pt-PT" dirty="0">
                <a:solidFill>
                  <a:srgbClr val="000000"/>
                </a:solidFill>
                <a:latin typeface="Arial" panose="020B0604020202020204" pitchFamily="34" charset="0"/>
                <a:ea typeface="Calibri" panose="020F0502020204030204" pitchFamily="34" charset="0"/>
                <a:cs typeface="Arial" panose="020B0604020202020204" pitchFamily="34" charset="0"/>
              </a:rPr>
              <a:t>Para se atingir o objetivo da neutralidade climática até 2050, o setor dos transportes terá de fazer a sua parte, tal implicará uma transformação que exige a redução radical das emissões de gases com efeito de estufa e simultaneamente a oferta de soluções acessíveis e saudáveis aos cidadãos. </a:t>
            </a:r>
            <a:endParaRPr lang="pt-PT" dirty="0">
              <a:latin typeface="Arial" panose="020B0604020202020204" pitchFamily="34" charset="0"/>
              <a:ea typeface="Calibri" panose="020F0502020204030204" pitchFamily="34" charset="0"/>
              <a:cs typeface="Arial" panose="020B0604020202020204" pitchFamily="34" charset="0"/>
            </a:endParaRPr>
          </a:p>
          <a:p>
            <a:pPr marL="449580" algn="just">
              <a:lnSpc>
                <a:spcPct val="107000"/>
              </a:lnSpc>
              <a:spcAft>
                <a:spcPts val="800"/>
              </a:spcAft>
            </a:pPr>
            <a:r>
              <a:rPr lang="pt-PT" dirty="0">
                <a:solidFill>
                  <a:srgbClr val="000000"/>
                </a:solidFill>
                <a:latin typeface="Arial" panose="020B0604020202020204" pitchFamily="34" charset="0"/>
                <a:ea typeface="Calibri" panose="020F0502020204030204" pitchFamily="34" charset="0"/>
                <a:cs typeface="Arial" panose="020B0604020202020204" pitchFamily="34" charset="0"/>
              </a:rPr>
              <a:t>O transporte sustentável é uma oportunidade que contribui para a recuperação e o crescimento da economia da UE.</a:t>
            </a:r>
            <a:endParaRPr lang="pt-PT" dirty="0">
              <a:effectLst/>
              <a:latin typeface="Arial" panose="020B0604020202020204" pitchFamily="34" charset="0"/>
              <a:ea typeface="Calibri" panose="020F0502020204030204" pitchFamily="34" charset="0"/>
              <a:cs typeface="Arial" panose="020B0604020202020204" pitchFamily="34" charset="0"/>
            </a:endParaRPr>
          </a:p>
        </p:txBody>
      </p:sp>
      <p:pic>
        <p:nvPicPr>
          <p:cNvPr id="3" name="fondu.mp3" descr="fondu.mp3">
            <a:hlinkClick r:id="" action="ppaction://media"/>
            <a:extLst>
              <a:ext uri="{FF2B5EF4-FFF2-40B4-BE49-F238E27FC236}">
                <a16:creationId xmlns:a16="http://schemas.microsoft.com/office/drawing/2014/main" id="{82DE9CD5-BBA9-4EEB-9085-A2580B81ED87}"/>
              </a:ext>
            </a:extLst>
          </p:cNvPr>
          <p:cNvPicPr>
            <a:picLocks noChangeAspect="1"/>
          </p:cNvPicPr>
          <p:nvPr>
            <a:audioFile r:link="rId1"/>
            <p:extLst>
              <p:ext uri="{DAA4B4D4-6D71-4841-9C94-3DE7FCFB9230}">
                <p14:media xmlns:p14="http://schemas.microsoft.com/office/powerpoint/2010/main" r:embed="rId2">
                  <p14:trim st="1573000" end="1.9803297959E6"/>
                </p14:media>
              </p:ext>
            </p:extLst>
          </p:nvPr>
        </p:nvPicPr>
        <p:blipFill>
          <a:blip r:embed="rId5"/>
          <a:stretch>
            <a:fillRect/>
          </a:stretch>
        </p:blipFill>
        <p:spPr>
          <a:xfrm>
            <a:off x="11277600" y="711875"/>
            <a:ext cx="812800" cy="812800"/>
          </a:xfrm>
          <a:prstGeom prst="rect">
            <a:avLst/>
          </a:prstGeom>
        </p:spPr>
      </p:pic>
      <p:pic>
        <p:nvPicPr>
          <p:cNvPr id="5" name="Música sem título.mp3" descr="Música sem título.mp3">
            <a:hlinkClick r:id="" action="ppaction://media"/>
            <a:extLst>
              <a:ext uri="{FF2B5EF4-FFF2-40B4-BE49-F238E27FC236}">
                <a16:creationId xmlns:a16="http://schemas.microsoft.com/office/drawing/2014/main" id="{4478A4D0-07FD-42C2-B898-171FC244DC4F}"/>
              </a:ext>
            </a:extLst>
          </p:cNvPr>
          <p:cNvPicPr>
            <a:picLocks noChangeAspect="1"/>
          </p:cNvPicPr>
          <p:nvPr>
            <a:audioFile r:link="rId1"/>
            <p:extLst>
              <p:ext uri="{DAA4B4D4-6D71-4841-9C94-3DE7FCFB9230}">
                <p14:media xmlns:p14="http://schemas.microsoft.com/office/powerpoint/2010/main" r:embed="rId3">
                  <p14:trim st="1573000" end="1.763800775E6"/>
                </p14:media>
              </p:ext>
            </p:extLst>
          </p:nvPr>
        </p:nvPicPr>
        <p:blipFill>
          <a:blip r:embed="rId5"/>
          <a:stretch>
            <a:fillRect/>
          </a:stretch>
        </p:blipFill>
        <p:spPr>
          <a:xfrm>
            <a:off x="11277600" y="0"/>
            <a:ext cx="812800" cy="812800"/>
          </a:xfrm>
          <a:prstGeom prst="rect">
            <a:avLst/>
          </a:prstGeom>
        </p:spPr>
      </p:pic>
    </p:spTree>
    <p:extLst>
      <p:ext uri="{BB962C8B-B14F-4D97-AF65-F5344CB8AC3E}">
        <p14:creationId xmlns:p14="http://schemas.microsoft.com/office/powerpoint/2010/main" val="4151861059"/>
      </p:ext>
    </p:extLst>
  </p:cSld>
  <p:clrMapOvr>
    <a:masterClrMapping/>
  </p:clrMapOvr>
  <mc:AlternateContent xmlns:mc="http://schemas.openxmlformats.org/markup-compatibility/2006" xmlns:p14="http://schemas.microsoft.com/office/powerpoint/2010/main">
    <mc:Choice Requires="p14">
      <p:transition spd="slow" p14:dur="2000" advTm="43247"/>
    </mc:Choice>
    <mc:Fallback xmlns="">
      <p:transition spd="slow" advTm="432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3"/>
                </p:tgtEl>
              </p:cMediaNode>
            </p:audio>
            <p:audio>
              <p:cMediaNode vol="80000" numSld="999" showWhenStopped="0">
                <p:cTn id="11" fill="hold" display="0">
                  <p:stCondLst>
                    <p:cond delay="indefinite"/>
                  </p:stCondLst>
                  <p:endCondLst>
                    <p:cond evt="onStopAudio" delay="0">
                      <p:tgtEl>
                        <p:sldTgt/>
                      </p:tgtEl>
                    </p:cond>
                  </p:endCondLst>
                </p:cTn>
                <p:tgtEl>
                  <p:spTgt spid="5"/>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69D874A5-42FE-A745-B43B-0CE42912E21C}"/>
              </a:ext>
            </a:extLst>
          </p:cNvPr>
          <p:cNvSpPr>
            <a:spLocks noChangeArrowheads="1"/>
          </p:cNvSpPr>
          <p:nvPr/>
        </p:nvSpPr>
        <p:spPr bwMode="auto">
          <a:xfrm>
            <a:off x="135924" y="409031"/>
            <a:ext cx="10367319" cy="6771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pt-PT" altLang="pt-PT" sz="2000" b="1"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Estar</a:t>
            </a:r>
            <a:r>
              <a:rPr kumimoji="0" lang="pt-PT" altLang="pt-PT" sz="2000" b="1"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á</a:t>
            </a:r>
            <a:r>
              <a:rPr kumimoji="0" lang="pt-PT" altLang="pt-PT" sz="2000" b="1"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 nosso futuro no transporte ferrovi</a:t>
            </a:r>
            <a:r>
              <a:rPr kumimoji="0" lang="pt-PT" altLang="pt-PT" sz="2000" b="1"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á</a:t>
            </a:r>
            <a:r>
              <a:rPr kumimoji="0" lang="pt-PT" altLang="pt-PT" sz="2000" b="1"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rio?</a:t>
            </a:r>
            <a:endParaRPr kumimoji="0" lang="pt-PT" altLang="pt-PT"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pt-PT" altLang="pt-PT" sz="1800" b="0" i="0" u="none" strike="noStrike" cap="none" normalizeH="0" baseline="0" dirty="0">
              <a:ln>
                <a:noFill/>
              </a:ln>
              <a:solidFill>
                <a:schemeClr val="tx1"/>
              </a:solidFill>
              <a:effectLst/>
              <a:latin typeface="Arial" panose="020B0604020202020204" pitchFamily="34" charset="0"/>
            </a:endParaRPr>
          </a:p>
        </p:txBody>
      </p:sp>
      <p:pic>
        <p:nvPicPr>
          <p:cNvPr id="1025" name="Imagem 2" descr="https://www.adcoesao.pt/sites/default/files/styles/200x200/public/imagem2021anoeuropeutransporteferroviario.png?itok=C5Jr2RzU">
            <a:extLst>
              <a:ext uri="{FF2B5EF4-FFF2-40B4-BE49-F238E27FC236}">
                <a16:creationId xmlns:a16="http://schemas.microsoft.com/office/drawing/2014/main" id="{FF64D2B3-8033-2C43-8074-288F61A701B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72248" y="1197350"/>
            <a:ext cx="4826000" cy="2723859"/>
          </a:xfrm>
          <a:prstGeom prst="rect">
            <a:avLst/>
          </a:prstGeom>
          <a:noFill/>
          <a:extLst>
            <a:ext uri="{909E8E84-426E-40DD-AFC4-6F175D3DCCD1}">
              <a14:hiddenFill xmlns:a14="http://schemas.microsoft.com/office/drawing/2010/main">
                <a:solidFill>
                  <a:srgbClr val="FFFFFF"/>
                </a:solidFill>
              </a14:hiddenFill>
            </a:ext>
          </a:extLst>
        </p:spPr>
      </p:pic>
      <p:sp>
        <p:nvSpPr>
          <p:cNvPr id="7" name="Retângulo 6">
            <a:extLst>
              <a:ext uri="{FF2B5EF4-FFF2-40B4-BE49-F238E27FC236}">
                <a16:creationId xmlns:a16="http://schemas.microsoft.com/office/drawing/2014/main" id="{1191E15D-8945-2D40-A99D-5AA61D477ADD}"/>
              </a:ext>
            </a:extLst>
          </p:cNvPr>
          <p:cNvSpPr/>
          <p:nvPr/>
        </p:nvSpPr>
        <p:spPr>
          <a:xfrm>
            <a:off x="1182130" y="4032420"/>
            <a:ext cx="9592962" cy="1849032"/>
          </a:xfrm>
          <a:prstGeom prst="rect">
            <a:avLst/>
          </a:prstGeom>
        </p:spPr>
        <p:txBody>
          <a:bodyPr wrap="square">
            <a:spAutoFit/>
          </a:bodyPr>
          <a:lstStyle/>
          <a:p>
            <a:pPr algn="just">
              <a:lnSpc>
                <a:spcPct val="107000"/>
              </a:lnSpc>
              <a:spcBef>
                <a:spcPts val="150"/>
              </a:spcBef>
              <a:spcAft>
                <a:spcPts val="675"/>
              </a:spcAft>
            </a:pPr>
            <a:r>
              <a:rPr lang="pt-PT" dirty="0">
                <a:solidFill>
                  <a:srgbClr val="4A4A4A"/>
                </a:solidFill>
                <a:latin typeface="Arial" panose="020B0604020202020204" pitchFamily="34" charset="0"/>
                <a:ea typeface="Times New Roman" panose="02020603050405020304" pitchFamily="18" charset="0"/>
                <a:cs typeface="Times New Roman" panose="02020603050405020304" pitchFamily="18" charset="0"/>
              </a:rPr>
              <a:t> </a:t>
            </a:r>
            <a:r>
              <a:rPr lang="pt-PT" dirty="0">
                <a:solidFill>
                  <a:srgbClr val="4A4A4A"/>
                </a:solidFill>
                <a:latin typeface="Arial" panose="020B0604020202020204" pitchFamily="34" charset="0"/>
                <a:ea typeface="Times New Roman" panose="02020603050405020304" pitchFamily="18" charset="0"/>
                <a:cs typeface="Arial" panose="020B0604020202020204" pitchFamily="34" charset="0"/>
              </a:rPr>
              <a:t>Sendo um dos </a:t>
            </a:r>
            <a:r>
              <a:rPr lang="pt-PT" b="1" dirty="0">
                <a:solidFill>
                  <a:srgbClr val="4A4A4A"/>
                </a:solidFill>
                <a:latin typeface="Arial" panose="020B0604020202020204" pitchFamily="34" charset="0"/>
                <a:ea typeface="Times New Roman" panose="02020603050405020304" pitchFamily="18" charset="0"/>
                <a:cs typeface="Arial" panose="020B0604020202020204" pitchFamily="34" charset="0"/>
              </a:rPr>
              <a:t>modos de transporte mais sustentáveis e seguros</a:t>
            </a:r>
            <a:r>
              <a:rPr lang="pt-PT" dirty="0">
                <a:solidFill>
                  <a:srgbClr val="4A4A4A"/>
                </a:solidFill>
                <a:latin typeface="Arial" panose="020B0604020202020204" pitchFamily="34" charset="0"/>
                <a:ea typeface="Times New Roman" panose="02020603050405020304" pitchFamily="18" charset="0"/>
                <a:cs typeface="Arial" panose="020B0604020202020204" pitchFamily="34" charset="0"/>
              </a:rPr>
              <a:t> que existem, </a:t>
            </a:r>
            <a:r>
              <a:rPr lang="pt-PT" b="1" dirty="0">
                <a:solidFill>
                  <a:srgbClr val="4A4A4A"/>
                </a:solidFill>
                <a:latin typeface="Arial" panose="020B0604020202020204" pitchFamily="34" charset="0"/>
                <a:ea typeface="Times New Roman" panose="02020603050405020304" pitchFamily="18" charset="0"/>
                <a:cs typeface="Arial" panose="020B0604020202020204" pitchFamily="34" charset="0"/>
              </a:rPr>
              <a:t>o transporte ferroviário desempenhará um papel crucial no futuro sistema de mobilidade da Europa</a:t>
            </a:r>
            <a:r>
              <a:rPr lang="pt-PT" dirty="0">
                <a:solidFill>
                  <a:srgbClr val="4A4A4A"/>
                </a:solidFill>
                <a:latin typeface="Arial" panose="020B0604020202020204" pitchFamily="34" charset="0"/>
                <a:ea typeface="Times New Roman" panose="02020603050405020304" pitchFamily="18" charset="0"/>
                <a:cs typeface="Arial" panose="020B0604020202020204" pitchFamily="34" charset="0"/>
              </a:rPr>
              <a:t>. O transporte ferroviário é não só respeitador do ambiente e eficiente do ponto de vista energético — constitui também o único modo de transporte que reduziu quase continuamente as suas emissões de CO2 desde 1990, ao mesmo tempo que aumentou os volumes de transporte.</a:t>
            </a:r>
            <a:endParaRPr lang="pt-PT" dirty="0">
              <a:effectLst/>
              <a:latin typeface="Arial" panose="020B0604020202020204" pitchFamily="34" charset="0"/>
              <a:ea typeface="Calibri" panose="020F0502020204030204" pitchFamily="34" charset="0"/>
              <a:cs typeface="Arial" panose="020B0604020202020204" pitchFamily="34" charset="0"/>
            </a:endParaRPr>
          </a:p>
        </p:txBody>
      </p:sp>
      <p:pic>
        <p:nvPicPr>
          <p:cNvPr id="5" name="fondu.mp3" descr="fondu.mp3">
            <a:hlinkClick r:id="" action="ppaction://media"/>
            <a:extLst>
              <a:ext uri="{FF2B5EF4-FFF2-40B4-BE49-F238E27FC236}">
                <a16:creationId xmlns:a16="http://schemas.microsoft.com/office/drawing/2014/main" id="{BDDC544E-B1AC-4637-A98C-80B04D769276}"/>
              </a:ext>
            </a:extLst>
          </p:cNvPr>
          <p:cNvPicPr>
            <a:picLocks noChangeAspect="1"/>
          </p:cNvPicPr>
          <p:nvPr>
            <a:audioFile r:link="rId1"/>
            <p:extLst>
              <p:ext uri="{DAA4B4D4-6D71-4841-9C94-3DE7FCFB9230}">
                <p14:media xmlns:p14="http://schemas.microsoft.com/office/powerpoint/2010/main" r:embed="rId2">
                  <p14:trim st="1617000" end="1.9383297959E6"/>
                </p14:media>
              </p:ext>
            </p:extLst>
          </p:nvPr>
        </p:nvPicPr>
        <p:blipFill>
          <a:blip r:embed="rId6"/>
          <a:stretch>
            <a:fillRect/>
          </a:stretch>
        </p:blipFill>
        <p:spPr>
          <a:xfrm>
            <a:off x="11243276" y="679739"/>
            <a:ext cx="812800" cy="812800"/>
          </a:xfrm>
          <a:prstGeom prst="rect">
            <a:avLst/>
          </a:prstGeom>
        </p:spPr>
      </p:pic>
      <p:pic>
        <p:nvPicPr>
          <p:cNvPr id="6" name="Música sem título.mp3" descr="Música sem título.mp3">
            <a:hlinkClick r:id="" action="ppaction://media"/>
            <a:extLst>
              <a:ext uri="{FF2B5EF4-FFF2-40B4-BE49-F238E27FC236}">
                <a16:creationId xmlns:a16="http://schemas.microsoft.com/office/drawing/2014/main" id="{D15EE91C-8D4B-4FEA-A00F-A6D28FFCA4F3}"/>
              </a:ext>
            </a:extLst>
          </p:cNvPr>
          <p:cNvPicPr>
            <a:picLocks noChangeAspect="1"/>
          </p:cNvPicPr>
          <p:nvPr>
            <a:audioFile r:link="rId1"/>
            <p:extLst>
              <p:ext uri="{DAA4B4D4-6D71-4841-9C94-3DE7FCFB9230}">
                <p14:media xmlns:p14="http://schemas.microsoft.com/office/powerpoint/2010/main" r:embed="rId3">
                  <p14:trim st="1617000" end="1.721800775E6"/>
                </p14:media>
              </p:ext>
            </p:extLst>
          </p:nvPr>
        </p:nvPicPr>
        <p:blipFill>
          <a:blip r:embed="rId6"/>
          <a:stretch>
            <a:fillRect/>
          </a:stretch>
        </p:blipFill>
        <p:spPr>
          <a:xfrm>
            <a:off x="11277600" y="-1135"/>
            <a:ext cx="812800" cy="812800"/>
          </a:xfrm>
          <a:prstGeom prst="rect">
            <a:avLst/>
          </a:prstGeom>
        </p:spPr>
      </p:pic>
    </p:spTree>
    <p:extLst>
      <p:ext uri="{BB962C8B-B14F-4D97-AF65-F5344CB8AC3E}">
        <p14:creationId xmlns:p14="http://schemas.microsoft.com/office/powerpoint/2010/main" val="2367866304"/>
      </p:ext>
    </p:extLst>
  </p:cSld>
  <p:clrMapOvr>
    <a:masterClrMapping/>
  </p:clrMapOvr>
  <mc:AlternateContent xmlns:mc="http://schemas.openxmlformats.org/markup-compatibility/2006" xmlns:p14="http://schemas.microsoft.com/office/powerpoint/2010/main">
    <mc:Choice Requires="p14">
      <p:transition spd="slow" p14:dur="2000" advTm="41527"/>
    </mc:Choice>
    <mc:Fallback xmlns="">
      <p:transition spd="slow" advTm="415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5"/>
                </p:tgtEl>
              </p:cMediaNode>
            </p:audio>
            <p:audio>
              <p:cMediaNode vol="80000" numSld="999" showWhenStopped="0">
                <p:cTn id="11" fill="hold" display="0">
                  <p:stCondLst>
                    <p:cond delay="indefinite"/>
                  </p:stCondLst>
                  <p:endCondLst>
                    <p:cond evt="onStopAudio" delay="0">
                      <p:tgtEl>
                        <p:sldTgt/>
                      </p:tgtEl>
                    </p:cond>
                  </p:endCondLst>
                </p:cTn>
                <p:tgtEl>
                  <p:spTgt spid="6"/>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m 3">
            <a:extLst>
              <a:ext uri="{FF2B5EF4-FFF2-40B4-BE49-F238E27FC236}">
                <a16:creationId xmlns:a16="http://schemas.microsoft.com/office/drawing/2014/main" id="{296024C7-D983-E544-A299-03B79E6ACD0A}"/>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3433634" y="470457"/>
            <a:ext cx="4533900" cy="3248025"/>
          </a:xfrm>
          <a:prstGeom prst="rect">
            <a:avLst/>
          </a:prstGeom>
          <a:noFill/>
          <a:ln>
            <a:noFill/>
          </a:ln>
        </p:spPr>
      </p:pic>
      <p:sp>
        <p:nvSpPr>
          <p:cNvPr id="5" name="Retângulo 4">
            <a:extLst>
              <a:ext uri="{FF2B5EF4-FFF2-40B4-BE49-F238E27FC236}">
                <a16:creationId xmlns:a16="http://schemas.microsoft.com/office/drawing/2014/main" id="{ECD21BD2-470B-2B4A-88E3-9065FFAC5A57}"/>
              </a:ext>
            </a:extLst>
          </p:cNvPr>
          <p:cNvSpPr/>
          <p:nvPr/>
        </p:nvSpPr>
        <p:spPr>
          <a:xfrm>
            <a:off x="1159476" y="4107357"/>
            <a:ext cx="9873047" cy="1887696"/>
          </a:xfrm>
          <a:prstGeom prst="rect">
            <a:avLst/>
          </a:prstGeom>
        </p:spPr>
        <p:txBody>
          <a:bodyPr wrap="square">
            <a:spAutoFit/>
          </a:bodyPr>
          <a:lstStyle/>
          <a:p>
            <a:pPr algn="ctr">
              <a:lnSpc>
                <a:spcPts val="2040"/>
              </a:lnSpc>
            </a:pPr>
            <a:r>
              <a:rPr lang="pt-PT" b="1" dirty="0">
                <a:solidFill>
                  <a:srgbClr val="121212"/>
                </a:solidFill>
                <a:latin typeface="Arial" panose="020B0604020202020204" pitchFamily="34" charset="0"/>
                <a:ea typeface="Times New Roman" panose="02020603050405020304" pitchFamily="18" charset="0"/>
                <a:cs typeface="Arial" panose="020B0604020202020204" pitchFamily="34" charset="0"/>
              </a:rPr>
              <a:t>Meio de transporte sustentável, inteligente e seguro. </a:t>
            </a:r>
          </a:p>
          <a:p>
            <a:pPr algn="ctr">
              <a:lnSpc>
                <a:spcPts val="2040"/>
              </a:lnSpc>
            </a:pPr>
            <a:endParaRPr lang="pt-PT" dirty="0">
              <a:latin typeface="Arial" panose="020B0604020202020204" pitchFamily="34" charset="0"/>
              <a:ea typeface="Times New Roman" panose="02020603050405020304" pitchFamily="18" charset="0"/>
              <a:cs typeface="Arial" panose="020B0604020202020204" pitchFamily="34" charset="0"/>
            </a:endParaRPr>
          </a:p>
          <a:p>
            <a:pPr algn="just">
              <a:lnSpc>
                <a:spcPts val="2040"/>
              </a:lnSpc>
            </a:pPr>
            <a:r>
              <a:rPr lang="pt-PT" dirty="0">
                <a:solidFill>
                  <a:srgbClr val="121212"/>
                </a:solidFill>
                <a:latin typeface="Arial" panose="020B0604020202020204" pitchFamily="34" charset="0"/>
                <a:ea typeface="Times New Roman" panose="02020603050405020304" pitchFamily="18" charset="0"/>
                <a:cs typeface="Arial" panose="020B0604020202020204" pitchFamily="34" charset="0"/>
              </a:rPr>
              <a:t>Várias atividades colocarão o setor ferroviário em destaque ao longo de 2021 em todo o continente, a fim de incentivar a utilização do </a:t>
            </a:r>
            <a:r>
              <a:rPr lang="pt-PT" b="1" dirty="0">
                <a:solidFill>
                  <a:srgbClr val="121212"/>
                </a:solidFill>
                <a:latin typeface="Arial" panose="020B0604020202020204" pitchFamily="34" charset="0"/>
                <a:ea typeface="Times New Roman" panose="02020603050405020304" pitchFamily="18" charset="0"/>
                <a:cs typeface="Arial" panose="020B0604020202020204" pitchFamily="34" charset="0"/>
              </a:rPr>
              <a:t>transporte ferroviário </a:t>
            </a:r>
            <a:r>
              <a:rPr lang="pt-PT" dirty="0">
                <a:solidFill>
                  <a:srgbClr val="121212"/>
                </a:solidFill>
                <a:latin typeface="Arial" panose="020B0604020202020204" pitchFamily="34" charset="0"/>
                <a:ea typeface="Times New Roman" panose="02020603050405020304" pitchFamily="18" charset="0"/>
                <a:cs typeface="Arial" panose="020B0604020202020204" pitchFamily="34" charset="0"/>
              </a:rPr>
              <a:t>pelos cidadãos e pelas empresas e de contribuir para a consecução do objetivo do Pacto Ecológico da UE de neutralidade climática até 2050.</a:t>
            </a:r>
            <a:endParaRPr lang="pt-PT" dirty="0">
              <a:latin typeface="Arial" panose="020B0604020202020204" pitchFamily="34" charset="0"/>
              <a:ea typeface="Times New Roman" panose="02020603050405020304" pitchFamily="18" charset="0"/>
              <a:cs typeface="Arial" panose="020B0604020202020204" pitchFamily="34" charset="0"/>
            </a:endParaRPr>
          </a:p>
          <a:p>
            <a:pPr algn="just">
              <a:lnSpc>
                <a:spcPts val="2040"/>
              </a:lnSpc>
            </a:pPr>
            <a:r>
              <a:rPr lang="pt-PT" b="1" dirty="0">
                <a:solidFill>
                  <a:srgbClr val="121212"/>
                </a:solidFill>
                <a:latin typeface="Arial" panose="020B0604020202020204" pitchFamily="34" charset="0"/>
                <a:ea typeface="Times New Roman" panose="02020603050405020304" pitchFamily="18" charset="0"/>
                <a:cs typeface="Arial" panose="020B0604020202020204" pitchFamily="34" charset="0"/>
              </a:rPr>
              <a:t> </a:t>
            </a:r>
            <a:endParaRPr lang="pt-PT" dirty="0">
              <a:effectLst/>
              <a:latin typeface="Arial" panose="020B0604020202020204" pitchFamily="34" charset="0"/>
              <a:ea typeface="Times New Roman" panose="02020603050405020304" pitchFamily="18" charset="0"/>
              <a:cs typeface="Arial" panose="020B0604020202020204" pitchFamily="34" charset="0"/>
            </a:endParaRPr>
          </a:p>
        </p:txBody>
      </p:sp>
      <p:pic>
        <p:nvPicPr>
          <p:cNvPr id="6" name="fondu.mp3" descr="fondu.mp3">
            <a:hlinkClick r:id="" action="ppaction://media"/>
            <a:extLst>
              <a:ext uri="{FF2B5EF4-FFF2-40B4-BE49-F238E27FC236}">
                <a16:creationId xmlns:a16="http://schemas.microsoft.com/office/drawing/2014/main" id="{9DE50069-AAFA-4671-8F7D-A105A453B40C}"/>
              </a:ext>
            </a:extLst>
          </p:cNvPr>
          <p:cNvPicPr>
            <a:picLocks noChangeAspect="1"/>
          </p:cNvPicPr>
          <p:nvPr>
            <a:audioFile r:link="rId1"/>
            <p:extLst>
              <p:ext uri="{DAA4B4D4-6D71-4841-9C94-3DE7FCFB9230}">
                <p14:media xmlns:p14="http://schemas.microsoft.com/office/powerpoint/2010/main" r:embed="rId2">
                  <p14:trim st="1659000" end="1.9033297959E6"/>
                </p14:media>
              </p:ext>
            </p:extLst>
          </p:nvPr>
        </p:nvPicPr>
        <p:blipFill>
          <a:blip r:embed="rId6"/>
          <a:stretch>
            <a:fillRect/>
          </a:stretch>
        </p:blipFill>
        <p:spPr>
          <a:xfrm>
            <a:off x="11277600" y="720753"/>
            <a:ext cx="812800" cy="812800"/>
          </a:xfrm>
          <a:prstGeom prst="rect">
            <a:avLst/>
          </a:prstGeom>
        </p:spPr>
      </p:pic>
      <p:pic>
        <p:nvPicPr>
          <p:cNvPr id="7" name="Música sem título.mp3" descr="Música sem título.mp3">
            <a:hlinkClick r:id="" action="ppaction://media"/>
            <a:extLst>
              <a:ext uri="{FF2B5EF4-FFF2-40B4-BE49-F238E27FC236}">
                <a16:creationId xmlns:a16="http://schemas.microsoft.com/office/drawing/2014/main" id="{C6CF31F1-3D81-4087-B25E-41335AEAB453}"/>
              </a:ext>
            </a:extLst>
          </p:cNvPr>
          <p:cNvPicPr>
            <a:picLocks noChangeAspect="1"/>
          </p:cNvPicPr>
          <p:nvPr>
            <a:audioFile r:link="rId1"/>
            <p:extLst>
              <p:ext uri="{DAA4B4D4-6D71-4841-9C94-3DE7FCFB9230}">
                <p14:media xmlns:p14="http://schemas.microsoft.com/office/powerpoint/2010/main" r:embed="rId3">
                  <p14:trim st="1659000" end="1.686800775E6"/>
                </p14:media>
              </p:ext>
            </p:extLst>
          </p:nvPr>
        </p:nvPicPr>
        <p:blipFill>
          <a:blip r:embed="rId6"/>
          <a:stretch>
            <a:fillRect/>
          </a:stretch>
        </p:blipFill>
        <p:spPr>
          <a:xfrm>
            <a:off x="11277600" y="0"/>
            <a:ext cx="812800" cy="812800"/>
          </a:xfrm>
          <a:prstGeom prst="rect">
            <a:avLst/>
          </a:prstGeom>
        </p:spPr>
      </p:pic>
    </p:spTree>
    <p:extLst>
      <p:ext uri="{BB962C8B-B14F-4D97-AF65-F5344CB8AC3E}">
        <p14:creationId xmlns:p14="http://schemas.microsoft.com/office/powerpoint/2010/main" val="3505281785"/>
      </p:ext>
    </p:extLst>
  </p:cSld>
  <p:clrMapOvr>
    <a:masterClrMapping/>
  </p:clrMapOvr>
  <mc:AlternateContent xmlns:mc="http://schemas.openxmlformats.org/markup-compatibility/2006" xmlns:p14="http://schemas.microsoft.com/office/powerpoint/2010/main">
    <mc:Choice Requires="p14">
      <p:transition spd="slow" p14:dur="2000" advTm="34941"/>
    </mc:Choice>
    <mc:Fallback xmlns="">
      <p:transition spd="slow" advTm="349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6"/>
                </p:tgtEl>
              </p:cMediaNode>
            </p:audio>
            <p:audio>
              <p:cMediaNode vol="80000" numSld="999" showWhenStopped="0">
                <p:cTn id="11" fill="hold" display="0">
                  <p:stCondLst>
                    <p:cond delay="indefinite"/>
                  </p:stCondLst>
                  <p:endCondLst>
                    <p:cond evt="onStopAudio" delay="0">
                      <p:tgtEl>
                        <p:sldTgt/>
                      </p:tgtEl>
                    </p:cond>
                  </p:endCondLst>
                </p:cTn>
                <p:tgtEl>
                  <p:spTgt spid="7"/>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Objeto 8">
            <a:extLst>
              <a:ext uri="{FF2B5EF4-FFF2-40B4-BE49-F238E27FC236}">
                <a16:creationId xmlns:a16="http://schemas.microsoft.com/office/drawing/2014/main" id="{9FBC1317-61EE-764D-8F61-BA020641A3F9}"/>
              </a:ext>
            </a:extLst>
          </p:cNvPr>
          <p:cNvGraphicFramePr>
            <a:graphicFrameLocks noChangeAspect="1"/>
          </p:cNvGraphicFramePr>
          <p:nvPr>
            <p:extLst>
              <p:ext uri="{D42A27DB-BD31-4B8C-83A1-F6EECF244321}">
                <p14:modId xmlns:p14="http://schemas.microsoft.com/office/powerpoint/2010/main" val="188528291"/>
              </p:ext>
            </p:extLst>
          </p:nvPr>
        </p:nvGraphicFramePr>
        <p:xfrm>
          <a:off x="2387588" y="-210065"/>
          <a:ext cx="7416824" cy="7170845"/>
        </p:xfrm>
        <a:graphic>
          <a:graphicData uri="http://schemas.openxmlformats.org/presentationml/2006/ole">
            <mc:AlternateContent xmlns:mc="http://schemas.openxmlformats.org/markup-compatibility/2006">
              <mc:Choice xmlns:v="urn:schemas-microsoft-com:vml" Requires="v">
                <p:oleObj spid="_x0000_s1030" name="Acrobat Document" r:id="rId6" imgW="5667204" imgH="8019948" progId="AcroExch.Document.DC">
                  <p:embed/>
                </p:oleObj>
              </mc:Choice>
              <mc:Fallback>
                <p:oleObj name="Acrobat Document" r:id="rId6" imgW="5667204" imgH="8019948" progId="AcroExch.Document.DC">
                  <p:embed/>
                  <p:pic>
                    <p:nvPicPr>
                      <p:cNvPr id="9" name="Objeto 8">
                        <a:extLst>
                          <a:ext uri="{FF2B5EF4-FFF2-40B4-BE49-F238E27FC236}">
                            <a16:creationId xmlns:a16="http://schemas.microsoft.com/office/drawing/2014/main" id="{9FBC1317-61EE-764D-8F61-BA020641A3F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387588" y="-210065"/>
                        <a:ext cx="7416824" cy="7170845"/>
                      </a:xfrm>
                      <a:prstGeom prst="rect">
                        <a:avLst/>
                      </a:prstGeom>
                      <a:noFill/>
                    </p:spPr>
                  </p:pic>
                </p:oleObj>
              </mc:Fallback>
            </mc:AlternateContent>
          </a:graphicData>
        </a:graphic>
      </p:graphicFrame>
      <p:pic>
        <p:nvPicPr>
          <p:cNvPr id="3" name="fondu.mp3" descr="fondu.mp3">
            <a:hlinkClick r:id="" action="ppaction://media"/>
            <a:extLst>
              <a:ext uri="{FF2B5EF4-FFF2-40B4-BE49-F238E27FC236}">
                <a16:creationId xmlns:a16="http://schemas.microsoft.com/office/drawing/2014/main" id="{084B026F-7F89-4E1C-BA62-6D4864F0194B}"/>
              </a:ext>
            </a:extLst>
          </p:cNvPr>
          <p:cNvPicPr>
            <a:picLocks noChangeAspect="1"/>
          </p:cNvPicPr>
          <p:nvPr>
            <a:audioFile r:link="rId2"/>
            <p:extLst>
              <p:ext uri="{DAA4B4D4-6D71-4841-9C94-3DE7FCFB9230}">
                <p14:media xmlns:p14="http://schemas.microsoft.com/office/powerpoint/2010/main" r:embed="rId3">
                  <p14:trim st="1693000" end="1.8913297959E6"/>
                </p14:media>
              </p:ext>
            </p:extLst>
          </p:nvPr>
        </p:nvPicPr>
        <p:blipFill>
          <a:blip r:embed="rId8"/>
          <a:stretch>
            <a:fillRect/>
          </a:stretch>
        </p:blipFill>
        <p:spPr>
          <a:xfrm>
            <a:off x="10871200" y="134827"/>
            <a:ext cx="812800" cy="812800"/>
          </a:xfrm>
          <a:prstGeom prst="rect">
            <a:avLst/>
          </a:prstGeom>
        </p:spPr>
      </p:pic>
    </p:spTree>
    <p:extLst>
      <p:ext uri="{BB962C8B-B14F-4D97-AF65-F5344CB8AC3E}">
        <p14:creationId xmlns:p14="http://schemas.microsoft.com/office/powerpoint/2010/main" val="1971167134"/>
      </p:ext>
    </p:extLst>
  </p:cSld>
  <p:clrMapOvr>
    <a:masterClrMapping/>
  </p:clrMapOvr>
  <mc:AlternateContent xmlns:mc="http://schemas.openxmlformats.org/markup-compatibility/2006" xmlns:p14="http://schemas.microsoft.com/office/powerpoint/2010/main">
    <mc:Choice Requires="p14">
      <p:transition spd="slow" p14:dur="2000" advTm="12954"/>
    </mc:Choice>
    <mc:Fallback xmlns="">
      <p:transition spd="slow" advTm="129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tângulo 3">
            <a:extLst>
              <a:ext uri="{FF2B5EF4-FFF2-40B4-BE49-F238E27FC236}">
                <a16:creationId xmlns:a16="http://schemas.microsoft.com/office/drawing/2014/main" id="{A6876196-9BA3-374C-BC4F-BAB6246C6AB6}"/>
              </a:ext>
            </a:extLst>
          </p:cNvPr>
          <p:cNvSpPr/>
          <p:nvPr/>
        </p:nvSpPr>
        <p:spPr>
          <a:xfrm>
            <a:off x="766118" y="324477"/>
            <a:ext cx="10861589" cy="5913478"/>
          </a:xfrm>
          <a:prstGeom prst="rect">
            <a:avLst/>
          </a:prstGeom>
        </p:spPr>
        <p:txBody>
          <a:bodyPr wrap="square">
            <a:spAutoFit/>
          </a:bodyPr>
          <a:lstStyle/>
          <a:p>
            <a:pPr algn="just">
              <a:lnSpc>
                <a:spcPct val="107000"/>
              </a:lnSpc>
              <a:spcAft>
                <a:spcPts val="800"/>
              </a:spcAft>
            </a:pPr>
            <a:r>
              <a:rPr lang="pt-PT" b="1" dirty="0">
                <a:latin typeface="Arial" panose="020B0604020202020204" pitchFamily="34" charset="0"/>
                <a:ea typeface="Calibri" panose="020F0502020204030204" pitchFamily="34" charset="0"/>
                <a:cs typeface="Times New Roman" panose="02020603050405020304" pitchFamily="18" charset="0"/>
              </a:rPr>
              <a:t> </a:t>
            </a:r>
            <a:endParaRPr lang="pt-PT" sz="14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pt-PT" b="1" dirty="0">
                <a:latin typeface="Arial" panose="020B0604020202020204" pitchFamily="34" charset="0"/>
                <a:ea typeface="Calibri" panose="020F0502020204030204" pitchFamily="34" charset="0"/>
                <a:cs typeface="Arial" panose="020B0604020202020204" pitchFamily="34" charset="0"/>
              </a:rPr>
              <a:t>Como </a:t>
            </a:r>
            <a:r>
              <a:rPr lang="pt-PT" dirty="0">
                <a:latin typeface="Arial" panose="020B0604020202020204" pitchFamily="34" charset="0"/>
                <a:ea typeface="Calibri" panose="020F0502020204030204" pitchFamily="34" charset="0"/>
                <a:cs typeface="Arial" panose="020B0604020202020204" pitchFamily="34" charset="0"/>
              </a:rPr>
              <a:t> </a:t>
            </a:r>
            <a:r>
              <a:rPr lang="pt-PT" b="1" dirty="0">
                <a:latin typeface="Arial" panose="020B0604020202020204" pitchFamily="34" charset="0"/>
                <a:ea typeface="Calibri" panose="020F0502020204030204" pitchFamily="34" charset="0"/>
                <a:cs typeface="Arial" panose="020B0604020202020204" pitchFamily="34" charset="0"/>
              </a:rPr>
              <a:t>promover um ambiente mais limpo, saudável e o bem-estar social inclusivo e equilibrado, não comprometendo o desenvolvimento económico e a competitividade ?</a:t>
            </a:r>
            <a:endParaRPr lang="pt-PT" dirty="0">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buFont typeface="Symbol" pitchFamily="2" charset="2"/>
              <a:buChar char=""/>
            </a:pPr>
            <a:r>
              <a:rPr lang="pt-PT" dirty="0">
                <a:latin typeface="Arial" panose="020B0604020202020204" pitchFamily="34" charset="0"/>
                <a:ea typeface="Calibri" panose="020F0502020204030204" pitchFamily="34" charset="0"/>
                <a:cs typeface="Arial" panose="020B0604020202020204" pitchFamily="34" charset="0"/>
              </a:rPr>
              <a:t>Incentivar os Cidadãos a um Desenvolvimento Sustentável bem como as Autoridades Locais e o Governo, para que haja mudança de atitudes através de padrões de produção e consumo que não degradem o ambiente natural e humano; </a:t>
            </a:r>
          </a:p>
          <a:p>
            <a:pPr marL="457200" algn="just">
              <a:lnSpc>
                <a:spcPct val="107000"/>
              </a:lnSpc>
            </a:pPr>
            <a:r>
              <a:rPr lang="pt-PT" dirty="0">
                <a:latin typeface="Arial" panose="020B0604020202020204" pitchFamily="34" charset="0"/>
                <a:ea typeface="Calibri" panose="020F0502020204030204" pitchFamily="34" charset="0"/>
                <a:cs typeface="Arial" panose="020B0604020202020204" pitchFamily="34" charset="0"/>
              </a:rPr>
              <a:t> </a:t>
            </a:r>
          </a:p>
          <a:p>
            <a:pPr marL="342900" lvl="0" indent="-342900" algn="just">
              <a:lnSpc>
                <a:spcPct val="107000"/>
              </a:lnSpc>
              <a:buFont typeface="Symbol" pitchFamily="2" charset="2"/>
              <a:buChar char=""/>
            </a:pPr>
            <a:r>
              <a:rPr lang="pt-PT" dirty="0">
                <a:latin typeface="Arial" panose="020B0604020202020204" pitchFamily="34" charset="0"/>
                <a:ea typeface="Calibri" panose="020F0502020204030204" pitchFamily="34" charset="0"/>
                <a:cs typeface="Arial" panose="020B0604020202020204" pitchFamily="34" charset="0"/>
              </a:rPr>
              <a:t>Partilhar equitativamente os benefícios da atividade económica transversal a todos os setores da sociedade; </a:t>
            </a:r>
          </a:p>
          <a:p>
            <a:pPr marL="457200" algn="just">
              <a:lnSpc>
                <a:spcPct val="107000"/>
              </a:lnSpc>
            </a:pPr>
            <a:r>
              <a:rPr lang="pt-PT" dirty="0">
                <a:latin typeface="Arial" panose="020B0604020202020204" pitchFamily="34" charset="0"/>
                <a:ea typeface="Calibri" panose="020F0502020204030204" pitchFamily="34" charset="0"/>
                <a:cs typeface="Arial" panose="020B0604020202020204" pitchFamily="34" charset="0"/>
              </a:rPr>
              <a:t> </a:t>
            </a:r>
          </a:p>
          <a:p>
            <a:pPr marL="342900" lvl="0" indent="-342900" algn="just">
              <a:lnSpc>
                <a:spcPct val="107000"/>
              </a:lnSpc>
              <a:buFont typeface="Symbol" pitchFamily="2" charset="2"/>
              <a:buChar char=""/>
            </a:pPr>
            <a:r>
              <a:rPr lang="pt-PT" dirty="0">
                <a:latin typeface="Arial" panose="020B0604020202020204" pitchFamily="34" charset="0"/>
                <a:ea typeface="Calibri" panose="020F0502020204030204" pitchFamily="34" charset="0"/>
                <a:cs typeface="Arial" panose="020B0604020202020204" pitchFamily="34" charset="0"/>
              </a:rPr>
              <a:t>Melhorar o bem-estar das populações; </a:t>
            </a:r>
          </a:p>
          <a:p>
            <a:pPr marL="457200">
              <a:lnSpc>
                <a:spcPct val="107000"/>
              </a:lnSpc>
            </a:pPr>
            <a:r>
              <a:rPr lang="pt-PT" dirty="0">
                <a:latin typeface="Arial" panose="020B0604020202020204" pitchFamily="34" charset="0"/>
                <a:ea typeface="Calibri" panose="020F0502020204030204" pitchFamily="34" charset="0"/>
                <a:cs typeface="Arial" panose="020B0604020202020204" pitchFamily="34" charset="0"/>
              </a:rPr>
              <a:t> </a:t>
            </a:r>
          </a:p>
          <a:p>
            <a:pPr marL="342900" lvl="0" indent="-342900" algn="just">
              <a:lnSpc>
                <a:spcPct val="107000"/>
              </a:lnSpc>
              <a:buFont typeface="Symbol" pitchFamily="2" charset="2"/>
              <a:buChar char=""/>
            </a:pPr>
            <a:r>
              <a:rPr lang="pt-PT" dirty="0">
                <a:latin typeface="Arial" panose="020B0604020202020204" pitchFamily="34" charset="0"/>
                <a:ea typeface="Calibri" panose="020F0502020204030204" pitchFamily="34" charset="0"/>
                <a:cs typeface="Arial" panose="020B0604020202020204" pitchFamily="34" charset="0"/>
              </a:rPr>
              <a:t>Proteger a saúde; </a:t>
            </a:r>
          </a:p>
          <a:p>
            <a:pPr marL="457200">
              <a:lnSpc>
                <a:spcPct val="107000"/>
              </a:lnSpc>
            </a:pPr>
            <a:r>
              <a:rPr lang="pt-PT" dirty="0">
                <a:latin typeface="Arial" panose="020B0604020202020204" pitchFamily="34" charset="0"/>
                <a:ea typeface="Calibri" panose="020F0502020204030204" pitchFamily="34" charset="0"/>
                <a:cs typeface="Arial" panose="020B0604020202020204" pitchFamily="34" charset="0"/>
              </a:rPr>
              <a:t> </a:t>
            </a:r>
          </a:p>
          <a:p>
            <a:pPr marL="342900" lvl="0" indent="-342900" algn="just">
              <a:lnSpc>
                <a:spcPct val="107000"/>
              </a:lnSpc>
              <a:buFont typeface="Symbol" pitchFamily="2" charset="2"/>
              <a:buChar char=""/>
            </a:pPr>
            <a:r>
              <a:rPr lang="pt-PT" dirty="0">
                <a:latin typeface="Arial" panose="020B0604020202020204" pitchFamily="34" charset="0"/>
                <a:ea typeface="Calibri" panose="020F0502020204030204" pitchFamily="34" charset="0"/>
                <a:cs typeface="Arial" panose="020B0604020202020204" pitchFamily="34" charset="0"/>
              </a:rPr>
              <a:t>Reduzir a pobreza; </a:t>
            </a:r>
          </a:p>
          <a:p>
            <a:pPr marL="457200">
              <a:lnSpc>
                <a:spcPct val="107000"/>
              </a:lnSpc>
            </a:pPr>
            <a:r>
              <a:rPr lang="pt-PT" dirty="0">
                <a:latin typeface="Arial" panose="020B0604020202020204" pitchFamily="34" charset="0"/>
                <a:ea typeface="Calibri" panose="020F0502020204030204" pitchFamily="34" charset="0"/>
                <a:cs typeface="Arial" panose="020B0604020202020204" pitchFamily="34" charset="0"/>
              </a:rPr>
              <a:t> </a:t>
            </a:r>
          </a:p>
          <a:p>
            <a:pPr marL="342900" lvl="0" indent="-342900" algn="just">
              <a:lnSpc>
                <a:spcPct val="107000"/>
              </a:lnSpc>
              <a:buFont typeface="Symbol" pitchFamily="2" charset="2"/>
              <a:buChar char=""/>
            </a:pPr>
            <a:r>
              <a:rPr lang="pt-PT" dirty="0">
                <a:latin typeface="Arial" panose="020B0604020202020204" pitchFamily="34" charset="0"/>
                <a:ea typeface="Calibri" panose="020F0502020204030204" pitchFamily="34" charset="0"/>
                <a:cs typeface="Arial" panose="020B0604020202020204" pitchFamily="34" charset="0"/>
              </a:rPr>
              <a:t>Proteger e manter o ambiente; </a:t>
            </a:r>
          </a:p>
          <a:p>
            <a:pPr marL="457200">
              <a:lnSpc>
                <a:spcPct val="107000"/>
              </a:lnSpc>
            </a:pPr>
            <a:r>
              <a:rPr lang="pt-PT" dirty="0">
                <a:latin typeface="Arial" panose="020B0604020202020204" pitchFamily="34" charset="0"/>
                <a:ea typeface="Calibri" panose="020F0502020204030204" pitchFamily="34" charset="0"/>
                <a:cs typeface="Arial" panose="020B0604020202020204" pitchFamily="34" charset="0"/>
              </a:rPr>
              <a:t> </a:t>
            </a:r>
          </a:p>
          <a:p>
            <a:pPr marL="342900" lvl="0" indent="-342900" algn="just">
              <a:lnSpc>
                <a:spcPct val="107000"/>
              </a:lnSpc>
              <a:spcAft>
                <a:spcPts val="800"/>
              </a:spcAft>
              <a:buFont typeface="Symbol" pitchFamily="2" charset="2"/>
              <a:buChar char=""/>
            </a:pPr>
            <a:r>
              <a:rPr lang="pt-PT" dirty="0">
                <a:latin typeface="Arial" panose="020B0604020202020204" pitchFamily="34" charset="0"/>
                <a:ea typeface="Calibri" panose="020F0502020204030204" pitchFamily="34" charset="0"/>
                <a:cs typeface="Arial" panose="020B0604020202020204" pitchFamily="34" charset="0"/>
              </a:rPr>
              <a:t>Assegurar a equidade global.</a:t>
            </a:r>
            <a:endParaRPr lang="pt-PT" dirty="0">
              <a:effectLst/>
              <a:latin typeface="Arial" panose="020B0604020202020204" pitchFamily="34" charset="0"/>
              <a:ea typeface="Calibri" panose="020F0502020204030204" pitchFamily="34" charset="0"/>
              <a:cs typeface="Arial" panose="020B0604020202020204" pitchFamily="34" charset="0"/>
            </a:endParaRPr>
          </a:p>
        </p:txBody>
      </p:sp>
      <p:pic>
        <p:nvPicPr>
          <p:cNvPr id="3" name="fondu.mp3" descr="fondu.mp3">
            <a:hlinkClick r:id="" action="ppaction://media"/>
            <a:extLst>
              <a:ext uri="{FF2B5EF4-FFF2-40B4-BE49-F238E27FC236}">
                <a16:creationId xmlns:a16="http://schemas.microsoft.com/office/drawing/2014/main" id="{655D681E-EF6C-47B3-A688-7CEDFFFC4DE1}"/>
              </a:ext>
            </a:extLst>
          </p:cNvPr>
          <p:cNvPicPr>
            <a:picLocks noChangeAspect="1"/>
          </p:cNvPicPr>
          <p:nvPr>
            <a:audioFile r:link="rId1"/>
            <p:extLst>
              <p:ext uri="{DAA4B4D4-6D71-4841-9C94-3DE7FCFB9230}">
                <p14:media xmlns:p14="http://schemas.microsoft.com/office/powerpoint/2010/main" r:embed="rId2">
                  <p14:trim st="1705000" end="1.8363297959E6"/>
                </p14:media>
              </p:ext>
            </p:extLst>
          </p:nvPr>
        </p:nvPicPr>
        <p:blipFill>
          <a:blip r:embed="rId5"/>
          <a:stretch>
            <a:fillRect/>
          </a:stretch>
        </p:blipFill>
        <p:spPr>
          <a:xfrm>
            <a:off x="11235381" y="730877"/>
            <a:ext cx="812800" cy="812800"/>
          </a:xfrm>
          <a:prstGeom prst="rect">
            <a:avLst/>
          </a:prstGeom>
        </p:spPr>
      </p:pic>
      <p:pic>
        <p:nvPicPr>
          <p:cNvPr id="5" name="Música sem título.mp3" descr="Música sem título.mp3">
            <a:hlinkClick r:id="" action="ppaction://media"/>
            <a:extLst>
              <a:ext uri="{FF2B5EF4-FFF2-40B4-BE49-F238E27FC236}">
                <a16:creationId xmlns:a16="http://schemas.microsoft.com/office/drawing/2014/main" id="{65EEA4FF-4C14-4270-8D72-93D2215B4A75}"/>
              </a:ext>
            </a:extLst>
          </p:cNvPr>
          <p:cNvPicPr>
            <a:picLocks noChangeAspect="1"/>
          </p:cNvPicPr>
          <p:nvPr>
            <a:audioFile r:link="rId1"/>
            <p:extLst>
              <p:ext uri="{DAA4B4D4-6D71-4841-9C94-3DE7FCFB9230}">
                <p14:media xmlns:p14="http://schemas.microsoft.com/office/powerpoint/2010/main" r:embed="rId3">
                  <p14:trim st="1705000" end="1.619800775E6"/>
                </p14:media>
              </p:ext>
            </p:extLst>
          </p:nvPr>
        </p:nvPicPr>
        <p:blipFill>
          <a:blip r:embed="rId5"/>
          <a:stretch>
            <a:fillRect/>
          </a:stretch>
        </p:blipFill>
        <p:spPr>
          <a:xfrm>
            <a:off x="11235381" y="0"/>
            <a:ext cx="812800" cy="812800"/>
          </a:xfrm>
          <a:prstGeom prst="rect">
            <a:avLst/>
          </a:prstGeom>
        </p:spPr>
      </p:pic>
    </p:spTree>
    <p:extLst>
      <p:ext uri="{BB962C8B-B14F-4D97-AF65-F5344CB8AC3E}">
        <p14:creationId xmlns:p14="http://schemas.microsoft.com/office/powerpoint/2010/main" val="3428362031"/>
      </p:ext>
    </p:extLst>
  </p:cSld>
  <p:clrMapOvr>
    <a:masterClrMapping/>
  </p:clrMapOvr>
  <mc:AlternateContent xmlns:mc="http://schemas.openxmlformats.org/markup-compatibility/2006" xmlns:p14="http://schemas.microsoft.com/office/powerpoint/2010/main">
    <mc:Choice Requires="p14">
      <p:transition spd="slow" p14:dur="2000" advTm="54954"/>
    </mc:Choice>
    <mc:Fallback xmlns="">
      <p:transition spd="slow" advTm="549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3"/>
                </p:tgtEl>
              </p:cMediaNode>
            </p:audio>
            <p:audio>
              <p:cMediaNode numSld="999" showWhenStopped="0">
                <p:cTn id="11" fill="hold" display="0">
                  <p:stCondLst>
                    <p:cond delay="indefinite"/>
                  </p:stCondLst>
                  <p:endCondLst>
                    <p:cond evt="onStopAudio" delay="0">
                      <p:tgtEl>
                        <p:sldTgt/>
                      </p:tgtEl>
                    </p:cond>
                  </p:endCondLst>
                </p:cTn>
                <p:tgtEl>
                  <p:spTgt spid="5"/>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tângulo 3">
            <a:extLst>
              <a:ext uri="{FF2B5EF4-FFF2-40B4-BE49-F238E27FC236}">
                <a16:creationId xmlns:a16="http://schemas.microsoft.com/office/drawing/2014/main" id="{37D9E1B7-5F31-A146-B04A-D401841C1ED2}"/>
              </a:ext>
            </a:extLst>
          </p:cNvPr>
          <p:cNvSpPr/>
          <p:nvPr/>
        </p:nvSpPr>
        <p:spPr>
          <a:xfrm>
            <a:off x="918519" y="999963"/>
            <a:ext cx="10354962" cy="4340484"/>
          </a:xfrm>
          <a:prstGeom prst="rect">
            <a:avLst/>
          </a:prstGeom>
        </p:spPr>
        <p:txBody>
          <a:bodyPr wrap="square">
            <a:spAutoFit/>
          </a:bodyPr>
          <a:lstStyle/>
          <a:p>
            <a:pPr algn="just">
              <a:lnSpc>
                <a:spcPct val="107000"/>
              </a:lnSpc>
              <a:spcAft>
                <a:spcPts val="800"/>
              </a:spcAft>
            </a:pPr>
            <a:r>
              <a:rPr lang="pt-PT" dirty="0">
                <a:solidFill>
                  <a:srgbClr val="000000"/>
                </a:solidFill>
                <a:latin typeface="Arial" panose="020B0604020202020204" pitchFamily="34" charset="0"/>
                <a:ea typeface="Calibri" panose="020F0502020204030204" pitchFamily="34" charset="0"/>
                <a:cs typeface="Arial" panose="020B0604020202020204" pitchFamily="34" charset="0"/>
              </a:rPr>
              <a:t>O transporte ferroviário será promovido como modo de transporte sustentável, inovador e seguro através de uma série de eventos, campanhas e iniciativas em 2021. </a:t>
            </a:r>
            <a:endParaRPr lang="pt-PT" dirty="0">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pt-PT" dirty="0">
                <a:solidFill>
                  <a:srgbClr val="000000"/>
                </a:solidFill>
                <a:latin typeface="Arial" panose="020B0604020202020204" pitchFamily="34" charset="0"/>
                <a:ea typeface="Calibri" panose="020F0502020204030204" pitchFamily="34" charset="0"/>
                <a:cs typeface="Arial" panose="020B0604020202020204" pitchFamily="34" charset="0"/>
              </a:rPr>
              <a:t>Os seus benefícios para as pessoas, a economia e o clima serão salientados e a atenção centrar-se-á nos desafios que subsistem à criação de um verdadeiro espaço ferroviário europeu único sem fronteiras.</a:t>
            </a:r>
            <a:r>
              <a:rPr lang="pt-PT" dirty="0">
                <a:latin typeface="Arial" panose="020B0604020202020204" pitchFamily="34" charset="0"/>
                <a:ea typeface="Calibri" panose="020F0502020204030204" pitchFamily="34" charset="0"/>
                <a:cs typeface="Arial" panose="020B0604020202020204" pitchFamily="34" charset="0"/>
              </a:rPr>
              <a:t> </a:t>
            </a:r>
          </a:p>
          <a:p>
            <a:pPr algn="just">
              <a:lnSpc>
                <a:spcPct val="107000"/>
              </a:lnSpc>
              <a:spcAft>
                <a:spcPts val="800"/>
              </a:spcAft>
            </a:pPr>
            <a:r>
              <a:rPr lang="pt-PT" dirty="0">
                <a:solidFill>
                  <a:srgbClr val="000000"/>
                </a:solidFill>
                <a:latin typeface="Arial" panose="020B0604020202020204" pitchFamily="34" charset="0"/>
                <a:ea typeface="Calibri" panose="020F0502020204030204" pitchFamily="34" charset="0"/>
                <a:cs typeface="Arial" panose="020B0604020202020204" pitchFamily="34" charset="0"/>
              </a:rPr>
              <a:t>Um dos modos de transporte mais sustentáveis e seguros que existem, o transporte ferroviário desempenhará um papel fundamental no futuro sistema de mobilidade da Europa. </a:t>
            </a:r>
            <a:endParaRPr lang="pt-PT" dirty="0">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pt-PT" dirty="0">
                <a:solidFill>
                  <a:srgbClr val="000000"/>
                </a:solidFill>
                <a:latin typeface="Arial" panose="020B0604020202020204" pitchFamily="34" charset="0"/>
                <a:ea typeface="Calibri" panose="020F0502020204030204" pitchFamily="34" charset="0"/>
                <a:cs typeface="Arial" panose="020B0604020202020204" pitchFamily="34" charset="0"/>
              </a:rPr>
              <a:t>O transporte ferroviário é não só respeitador do ambiente e eficaz do ponto de vista energético, mas constitui também o singular modo de transporte que reduziu quase continuamente as suas emissões de CO2 desde 1990, ao mesmo tempo que aumentou os volumes de transporte. </a:t>
            </a:r>
            <a:endParaRPr lang="pt-PT" dirty="0">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pt-PT" dirty="0">
                <a:solidFill>
                  <a:srgbClr val="000000"/>
                </a:solidFill>
                <a:latin typeface="Arial" panose="020B0604020202020204" pitchFamily="34" charset="0"/>
                <a:ea typeface="Calibri" panose="020F0502020204030204" pitchFamily="34" charset="0"/>
                <a:cs typeface="Arial" panose="020B0604020202020204" pitchFamily="34" charset="0"/>
              </a:rPr>
              <a:t>O transporte ferroviário conecta as pessoas, as regiões e as empresas em toda a União Europeia. Além disso, constitui prova da competência técnica europeia e faz parte do nosso património e cultura europeus.</a:t>
            </a:r>
            <a:endParaRPr lang="pt-PT" dirty="0">
              <a:effectLst/>
              <a:latin typeface="Arial" panose="020B0604020202020204" pitchFamily="34" charset="0"/>
              <a:ea typeface="Calibri" panose="020F0502020204030204" pitchFamily="34" charset="0"/>
              <a:cs typeface="Arial" panose="020B0604020202020204" pitchFamily="34" charset="0"/>
            </a:endParaRPr>
          </a:p>
        </p:txBody>
      </p:sp>
      <p:pic>
        <p:nvPicPr>
          <p:cNvPr id="3" name="fondu.mp3" descr="fondu.mp3">
            <a:hlinkClick r:id="" action="ppaction://media"/>
            <a:extLst>
              <a:ext uri="{FF2B5EF4-FFF2-40B4-BE49-F238E27FC236}">
                <a16:creationId xmlns:a16="http://schemas.microsoft.com/office/drawing/2014/main" id="{F5DFDD78-4018-4EB8-B570-D20C4DD7C821}"/>
              </a:ext>
            </a:extLst>
          </p:cNvPr>
          <p:cNvPicPr>
            <a:picLocks noChangeAspect="1"/>
          </p:cNvPicPr>
          <p:nvPr>
            <a:audioFile r:link="rId1"/>
            <p:extLst>
              <p:ext uri="{DAA4B4D4-6D71-4841-9C94-3DE7FCFB9230}">
                <p14:media xmlns:p14="http://schemas.microsoft.com/office/powerpoint/2010/main" r:embed="rId2">
                  <p14:trim st="1760000" end="1.7503297959E6"/>
                </p14:media>
              </p:ext>
            </p:extLst>
          </p:nvPr>
        </p:nvPicPr>
        <p:blipFill>
          <a:blip r:embed="rId5"/>
          <a:stretch>
            <a:fillRect/>
          </a:stretch>
        </p:blipFill>
        <p:spPr>
          <a:xfrm>
            <a:off x="11277600" y="593563"/>
            <a:ext cx="812800" cy="812800"/>
          </a:xfrm>
          <a:prstGeom prst="rect">
            <a:avLst/>
          </a:prstGeom>
        </p:spPr>
      </p:pic>
      <p:pic>
        <p:nvPicPr>
          <p:cNvPr id="5" name="Música sem título.mp3" descr="Música sem título.mp3">
            <a:hlinkClick r:id="" action="ppaction://media"/>
            <a:extLst>
              <a:ext uri="{FF2B5EF4-FFF2-40B4-BE49-F238E27FC236}">
                <a16:creationId xmlns:a16="http://schemas.microsoft.com/office/drawing/2014/main" id="{6D15B79A-2598-42DA-961E-4CC13119A62D}"/>
              </a:ext>
            </a:extLst>
          </p:cNvPr>
          <p:cNvPicPr>
            <a:picLocks noChangeAspect="1"/>
          </p:cNvPicPr>
          <p:nvPr>
            <a:audioFile r:link="rId1"/>
            <p:extLst>
              <p:ext uri="{DAA4B4D4-6D71-4841-9C94-3DE7FCFB9230}">
                <p14:media xmlns:p14="http://schemas.microsoft.com/office/powerpoint/2010/main" r:embed="rId3">
                  <p14:trim st="1760000" end="1.533800775E6"/>
                </p14:media>
              </p:ext>
            </p:extLst>
          </p:nvPr>
        </p:nvPicPr>
        <p:blipFill>
          <a:blip r:embed="rId5"/>
          <a:stretch>
            <a:fillRect/>
          </a:stretch>
        </p:blipFill>
        <p:spPr>
          <a:xfrm>
            <a:off x="11277600" y="0"/>
            <a:ext cx="812800" cy="812800"/>
          </a:xfrm>
          <a:prstGeom prst="rect">
            <a:avLst/>
          </a:prstGeom>
        </p:spPr>
      </p:pic>
    </p:spTree>
    <p:extLst>
      <p:ext uri="{BB962C8B-B14F-4D97-AF65-F5344CB8AC3E}">
        <p14:creationId xmlns:p14="http://schemas.microsoft.com/office/powerpoint/2010/main" val="1872839410"/>
      </p:ext>
    </p:extLst>
  </p:cSld>
  <p:clrMapOvr>
    <a:masterClrMapping/>
  </p:clrMapOvr>
  <mc:AlternateContent xmlns:mc="http://schemas.openxmlformats.org/markup-compatibility/2006" xmlns:p14="http://schemas.microsoft.com/office/powerpoint/2010/main">
    <mc:Choice Requires="p14">
      <p:transition spd="slow" p14:dur="2000" advTm="85639"/>
    </mc:Choice>
    <mc:Fallback xmlns="">
      <p:transition spd="slow" advTm="856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3"/>
                </p:tgtEl>
              </p:cMediaNode>
            </p:audio>
            <p:audio>
              <p:cMediaNode numSld="999" showWhenStopped="0">
                <p:cTn id="11" fill="hold" display="0">
                  <p:stCondLst>
                    <p:cond delay="indefinite"/>
                  </p:stCondLst>
                  <p:endCondLst>
                    <p:cond evt="onStopAudio" delay="0">
                      <p:tgtEl>
                        <p:sldTgt/>
                      </p:tgtEl>
                    </p:cond>
                  </p:endCondLst>
                </p:cTn>
                <p:tgtEl>
                  <p:spTgt spid="5"/>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m 3" descr="Resultado de imagem para Pacto ecológico europeu - o transporte ferroviário promove a mobilidade sustentável">
            <a:extLst>
              <a:ext uri="{FF2B5EF4-FFF2-40B4-BE49-F238E27FC236}">
                <a16:creationId xmlns:a16="http://schemas.microsoft.com/office/drawing/2014/main" id="{31F5B4CE-5551-3441-91E5-557F9CCFFFFE}"/>
              </a:ext>
            </a:extLst>
          </p:cNvPr>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58235" y="366626"/>
            <a:ext cx="3590925" cy="239331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Imagem 4" descr="Resultado de imagem para Pacto ecológico europeu - o transporte ferroviário promove a mobilidade sustentável">
            <a:extLst>
              <a:ext uri="{FF2B5EF4-FFF2-40B4-BE49-F238E27FC236}">
                <a16:creationId xmlns:a16="http://schemas.microsoft.com/office/drawing/2014/main" id="{52A006DE-736A-1549-A007-7DA0AD627C71}"/>
              </a:ext>
            </a:extLst>
          </p:cNvPr>
          <p:cNvPicPr/>
          <p:nvPr/>
        </p:nvPicPr>
        <p:blipFill>
          <a:blip r:embed="rId6">
            <a:extLst>
              <a:ext uri="{28A0092B-C50C-407E-A947-70E740481C1C}">
                <a14:useLocalDpi xmlns:a14="http://schemas.microsoft.com/office/drawing/2010/main" val="0"/>
              </a:ext>
            </a:extLst>
          </a:blip>
          <a:srcRect/>
          <a:stretch>
            <a:fillRect/>
          </a:stretch>
        </p:blipFill>
        <p:spPr bwMode="auto">
          <a:xfrm>
            <a:off x="4361120" y="378691"/>
            <a:ext cx="3597275" cy="238125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6" name="Imagem 5" descr="Resultado de imagem para Pacto ecológico europeu - o transporte ferroviário promove a mobilidade sustentável">
            <a:extLst>
              <a:ext uri="{FF2B5EF4-FFF2-40B4-BE49-F238E27FC236}">
                <a16:creationId xmlns:a16="http://schemas.microsoft.com/office/drawing/2014/main" id="{7A5158B5-6122-2042-A7CF-A6B8A216DC05}"/>
              </a:ext>
            </a:extLst>
          </p:cNvPr>
          <p:cNvPicPr/>
          <p:nvPr/>
        </p:nvPicPr>
        <p:blipFill>
          <a:blip r:embed="rId7">
            <a:extLst>
              <a:ext uri="{28A0092B-C50C-407E-A947-70E740481C1C}">
                <a14:useLocalDpi xmlns:a14="http://schemas.microsoft.com/office/drawing/2010/main" val="0"/>
              </a:ext>
            </a:extLst>
          </a:blip>
          <a:srcRect/>
          <a:stretch>
            <a:fillRect/>
          </a:stretch>
        </p:blipFill>
        <p:spPr bwMode="auto">
          <a:xfrm>
            <a:off x="8270355" y="366626"/>
            <a:ext cx="3587750" cy="237617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7" name="Imagem 6" descr="Resultado de imagem para Pacto ecológico europeu - o transporte ferroviário promove a mobilidade sustentável">
            <a:extLst>
              <a:ext uri="{FF2B5EF4-FFF2-40B4-BE49-F238E27FC236}">
                <a16:creationId xmlns:a16="http://schemas.microsoft.com/office/drawing/2014/main" id="{18C021CD-02F0-F645-ADE9-08AA600C7D33}"/>
              </a:ext>
            </a:extLst>
          </p:cNvPr>
          <p:cNvPicPr/>
          <p:nvPr/>
        </p:nvPicPr>
        <p:blipFill>
          <a:blip r:embed="rId8">
            <a:extLst>
              <a:ext uri="{28A0092B-C50C-407E-A947-70E740481C1C}">
                <a14:useLocalDpi xmlns:a14="http://schemas.microsoft.com/office/drawing/2010/main" val="0"/>
              </a:ext>
            </a:extLst>
          </a:blip>
          <a:srcRect/>
          <a:stretch>
            <a:fillRect/>
          </a:stretch>
        </p:blipFill>
        <p:spPr bwMode="auto">
          <a:xfrm>
            <a:off x="357662" y="3165131"/>
            <a:ext cx="3581400" cy="23622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8" name="Imagem 7" descr="Resultado de imagem para Pacto ecológico europeu - o transporte ferroviário promove a mobilidade sustentável">
            <a:extLst>
              <a:ext uri="{FF2B5EF4-FFF2-40B4-BE49-F238E27FC236}">
                <a16:creationId xmlns:a16="http://schemas.microsoft.com/office/drawing/2014/main" id="{32B69B3E-B54F-E74F-9FC5-0DFF6CC4947F}"/>
              </a:ext>
            </a:extLst>
          </p:cNvPr>
          <p:cNvPicPr/>
          <p:nvPr/>
        </p:nvPicPr>
        <p:blipFill>
          <a:blip r:embed="rId9">
            <a:extLst>
              <a:ext uri="{28A0092B-C50C-407E-A947-70E740481C1C}">
                <a14:useLocalDpi xmlns:a14="http://schemas.microsoft.com/office/drawing/2010/main" val="0"/>
              </a:ext>
            </a:extLst>
          </a:blip>
          <a:srcRect/>
          <a:stretch>
            <a:fillRect/>
          </a:stretch>
        </p:blipFill>
        <p:spPr bwMode="auto">
          <a:xfrm>
            <a:off x="4302125" y="3258186"/>
            <a:ext cx="3587750" cy="23717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9" name="Imagem 8" descr="Imagem CE - Ficha Informativa - 2021 Ano Europeu do Transporte Ferroviário">
            <a:extLst>
              <a:ext uri="{FF2B5EF4-FFF2-40B4-BE49-F238E27FC236}">
                <a16:creationId xmlns:a16="http://schemas.microsoft.com/office/drawing/2014/main" id="{95F82D75-3E90-ED42-BD0D-55A3A54DC18A}"/>
              </a:ext>
            </a:extLst>
          </p:cNvPr>
          <p:cNvPicPr/>
          <p:nvPr/>
        </p:nvPicPr>
        <p:blipFill>
          <a:blip r:embed="rId10">
            <a:extLst>
              <a:ext uri="{28A0092B-C50C-407E-A947-70E740481C1C}">
                <a14:useLocalDpi xmlns:a14="http://schemas.microsoft.com/office/drawing/2010/main" val="0"/>
              </a:ext>
            </a:extLst>
          </a:blip>
          <a:srcRect/>
          <a:stretch>
            <a:fillRect/>
          </a:stretch>
        </p:blipFill>
        <p:spPr bwMode="auto">
          <a:xfrm>
            <a:off x="8305280" y="3258186"/>
            <a:ext cx="3552825" cy="23590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0" name="fondu.mp3" descr="fondu.mp3">
            <a:hlinkClick r:id="" action="ppaction://media"/>
            <a:extLst>
              <a:ext uri="{FF2B5EF4-FFF2-40B4-BE49-F238E27FC236}">
                <a16:creationId xmlns:a16="http://schemas.microsoft.com/office/drawing/2014/main" id="{685652ED-BCE8-4CB1-807E-031674B1032F}"/>
              </a:ext>
            </a:extLst>
          </p:cNvPr>
          <p:cNvPicPr>
            <a:picLocks noChangeAspect="1"/>
          </p:cNvPicPr>
          <p:nvPr>
            <a:audioFile r:link="rId1"/>
            <p:extLst>
              <p:ext uri="{DAA4B4D4-6D71-4841-9C94-3DE7FCFB9230}">
                <p14:media xmlns:p14="http://schemas.microsoft.com/office/powerpoint/2010/main" r:embed="rId2">
                  <p14:trim st="1846000" end="1.7463297959E6"/>
                </p14:media>
              </p:ext>
            </p:extLst>
          </p:nvPr>
        </p:nvPicPr>
        <p:blipFill>
          <a:blip r:embed="rId11"/>
          <a:stretch>
            <a:fillRect/>
          </a:stretch>
        </p:blipFill>
        <p:spPr>
          <a:xfrm>
            <a:off x="10871200" y="134827"/>
            <a:ext cx="812800" cy="812800"/>
          </a:xfrm>
          <a:prstGeom prst="rect">
            <a:avLst/>
          </a:prstGeom>
        </p:spPr>
      </p:pic>
    </p:spTree>
    <p:extLst>
      <p:ext uri="{BB962C8B-B14F-4D97-AF65-F5344CB8AC3E}">
        <p14:creationId xmlns:p14="http://schemas.microsoft.com/office/powerpoint/2010/main" val="846096721"/>
      </p:ext>
    </p:extLst>
  </p:cSld>
  <p:clrMapOvr>
    <a:masterClrMapping/>
  </p:clrMapOvr>
  <mc:AlternateContent xmlns:mc="http://schemas.openxmlformats.org/markup-compatibility/2006" xmlns:p14="http://schemas.microsoft.com/office/powerpoint/2010/main">
    <mc:Choice Requires="p14">
      <p:transition spd="slow" p14:dur="2000" advTm="4092"/>
    </mc:Choice>
    <mc:Fallback xmlns="">
      <p:transition spd="slow" advTm="40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tângulo 3">
            <a:extLst>
              <a:ext uri="{FF2B5EF4-FFF2-40B4-BE49-F238E27FC236}">
                <a16:creationId xmlns:a16="http://schemas.microsoft.com/office/drawing/2014/main" id="{961547BF-FBA6-8C43-90BA-7BD02011E0A4}"/>
              </a:ext>
            </a:extLst>
          </p:cNvPr>
          <p:cNvSpPr/>
          <p:nvPr/>
        </p:nvSpPr>
        <p:spPr>
          <a:xfrm>
            <a:off x="939112" y="1344469"/>
            <a:ext cx="10095471" cy="3416320"/>
          </a:xfrm>
          <a:prstGeom prst="rect">
            <a:avLst/>
          </a:prstGeom>
        </p:spPr>
        <p:txBody>
          <a:bodyPr wrap="square">
            <a:spAutoFit/>
          </a:bodyPr>
          <a:lstStyle/>
          <a:p>
            <a:pPr algn="ctr"/>
            <a:r>
              <a:rPr lang="pt-PT" dirty="0">
                <a:solidFill>
                  <a:srgbClr val="2F2F2F"/>
                </a:solidFill>
                <a:latin typeface="Arial" panose="020B0604020202020204" pitchFamily="34" charset="0"/>
                <a:ea typeface="Times New Roman" panose="02020603050405020304" pitchFamily="18" charset="0"/>
                <a:cs typeface="Arial" panose="020B0604020202020204" pitchFamily="34" charset="0"/>
              </a:rPr>
              <a:t>O ministro </a:t>
            </a:r>
            <a:r>
              <a:rPr lang="pt-PT" b="1" dirty="0">
                <a:solidFill>
                  <a:srgbClr val="2F2F2F"/>
                </a:solidFill>
                <a:latin typeface="Arial" panose="020B0604020202020204" pitchFamily="34" charset="0"/>
                <a:ea typeface="Times New Roman" panose="02020603050405020304" pitchFamily="18" charset="0"/>
                <a:cs typeface="Arial" panose="020B0604020202020204" pitchFamily="34" charset="0"/>
              </a:rPr>
              <a:t>Pedro Nuno Santos,</a:t>
            </a:r>
            <a:r>
              <a:rPr lang="pt-PT" dirty="0">
                <a:solidFill>
                  <a:srgbClr val="2F2F2F"/>
                </a:solidFill>
                <a:latin typeface="Arial" panose="020B0604020202020204" pitchFamily="34" charset="0"/>
                <a:ea typeface="Times New Roman" panose="02020603050405020304" pitchFamily="18" charset="0"/>
                <a:cs typeface="Arial" panose="020B0604020202020204" pitchFamily="34" charset="0"/>
              </a:rPr>
              <a:t> no encerramento da cimeira da Plataforma Ferroviária Portuguesa, afirmou:</a:t>
            </a:r>
            <a:endParaRPr lang="pt-PT" dirty="0">
              <a:latin typeface="Arial" panose="020B0604020202020204" pitchFamily="34" charset="0"/>
              <a:ea typeface="Times New Roman" panose="02020603050405020304" pitchFamily="18" charset="0"/>
              <a:cs typeface="Arial" panose="020B0604020202020204" pitchFamily="34" charset="0"/>
            </a:endParaRPr>
          </a:p>
          <a:p>
            <a:pPr algn="just"/>
            <a:r>
              <a:rPr lang="pt-PT" dirty="0">
                <a:solidFill>
                  <a:srgbClr val="2F2F2F"/>
                </a:solidFill>
                <a:latin typeface="Arial" panose="020B0604020202020204" pitchFamily="34" charset="0"/>
                <a:ea typeface="Times New Roman" panose="02020603050405020304" pitchFamily="18" charset="0"/>
                <a:cs typeface="Arial" panose="020B0604020202020204" pitchFamily="34" charset="0"/>
              </a:rPr>
              <a:t> </a:t>
            </a:r>
            <a:endParaRPr lang="pt-PT" dirty="0">
              <a:latin typeface="Arial" panose="020B0604020202020204" pitchFamily="34" charset="0"/>
              <a:ea typeface="Times New Roman" panose="02020603050405020304" pitchFamily="18" charset="0"/>
              <a:cs typeface="Arial" panose="020B0604020202020204" pitchFamily="34" charset="0"/>
            </a:endParaRPr>
          </a:p>
          <a:p>
            <a:pPr algn="just"/>
            <a:r>
              <a:rPr lang="pt-PT" dirty="0">
                <a:solidFill>
                  <a:srgbClr val="2F2F2F"/>
                </a:solidFill>
                <a:latin typeface="Arial" panose="020B0604020202020204" pitchFamily="34" charset="0"/>
                <a:ea typeface="Times New Roman" panose="02020603050405020304" pitchFamily="18" charset="0"/>
                <a:cs typeface="Arial" panose="020B0604020202020204" pitchFamily="34" charset="0"/>
              </a:rPr>
              <a:t>"É evidente que o setor ferroviário precisará de ser ajudado pelos estados, ainda para mais, se queremos que ele esteja no centro da recuperação económica. O caminho-de-ferro não conseguirá responder aos objetivos da Estratégia para a Mobilidade Inteligente e Sustentável, do Pacto Ecológico Europeu e, sobretudo, àquilo que as sociedades esperam dele se estiver a braços com dificuldades financeiras. </a:t>
            </a:r>
            <a:r>
              <a:rPr lang="pt-PT" b="1" dirty="0">
                <a:solidFill>
                  <a:srgbClr val="2F2F2F"/>
                </a:solidFill>
                <a:latin typeface="Arial" panose="020B0604020202020204" pitchFamily="34" charset="0"/>
                <a:ea typeface="Times New Roman" panose="02020603050405020304" pitchFamily="18" charset="0"/>
                <a:cs typeface="Arial" panose="020B0604020202020204" pitchFamily="34" charset="0"/>
              </a:rPr>
              <a:t>O caminho-de-ferro é um bem público" ...</a:t>
            </a:r>
            <a:endParaRPr lang="pt-PT" dirty="0">
              <a:latin typeface="Arial" panose="020B0604020202020204" pitchFamily="34" charset="0"/>
              <a:ea typeface="Times New Roman" panose="02020603050405020304" pitchFamily="18" charset="0"/>
              <a:cs typeface="Arial" panose="020B0604020202020204" pitchFamily="34" charset="0"/>
            </a:endParaRPr>
          </a:p>
          <a:p>
            <a:pPr algn="just"/>
            <a:r>
              <a:rPr lang="pt-PT" dirty="0">
                <a:solidFill>
                  <a:srgbClr val="2F2F2F"/>
                </a:solidFill>
                <a:latin typeface="Arial" panose="020B0604020202020204" pitchFamily="34" charset="0"/>
                <a:ea typeface="Times New Roman" panose="02020603050405020304" pitchFamily="18" charset="0"/>
                <a:cs typeface="Arial" panose="020B0604020202020204" pitchFamily="34" charset="0"/>
              </a:rPr>
              <a:t>Sabendo que até 2050, a Comissão Europeia pretende triplicar o transporte ferroviário de passageiros e duplicar os movimentos de mercadorias, ao abrigo da Estratégia para a Mobilidade Inteligente e Sustentável. "será preciso construir milhares de quilómetros de novas vias férreas", algo que "não é possível com os atuais níveis de investimento" ...</a:t>
            </a:r>
            <a:endParaRPr lang="pt-PT" dirty="0">
              <a:effectLst/>
              <a:latin typeface="Arial" panose="020B0604020202020204" pitchFamily="34" charset="0"/>
              <a:ea typeface="Times New Roman" panose="02020603050405020304" pitchFamily="18" charset="0"/>
              <a:cs typeface="Arial" panose="020B0604020202020204" pitchFamily="34" charset="0"/>
            </a:endParaRPr>
          </a:p>
        </p:txBody>
      </p:sp>
      <p:pic>
        <p:nvPicPr>
          <p:cNvPr id="3" name="fondu.mp3" descr="fondu.mp3">
            <a:hlinkClick r:id="" action="ppaction://media"/>
            <a:extLst>
              <a:ext uri="{FF2B5EF4-FFF2-40B4-BE49-F238E27FC236}">
                <a16:creationId xmlns:a16="http://schemas.microsoft.com/office/drawing/2014/main" id="{6D2B71A6-3A68-4550-9C82-21721F1A8A69}"/>
              </a:ext>
            </a:extLst>
          </p:cNvPr>
          <p:cNvPicPr>
            <a:picLocks noChangeAspect="1"/>
          </p:cNvPicPr>
          <p:nvPr>
            <a:audioFile r:link="rId1"/>
            <p:extLst>
              <p:ext uri="{DAA4B4D4-6D71-4841-9C94-3DE7FCFB9230}">
                <p14:media xmlns:p14="http://schemas.microsoft.com/office/powerpoint/2010/main" r:embed="rId2">
                  <p14:trim st="1849000" end="1.6733297959E6"/>
                </p14:media>
              </p:ext>
            </p:extLst>
          </p:nvPr>
        </p:nvPicPr>
        <p:blipFill>
          <a:blip r:embed="rId5"/>
          <a:stretch>
            <a:fillRect/>
          </a:stretch>
        </p:blipFill>
        <p:spPr>
          <a:xfrm>
            <a:off x="11277600" y="617888"/>
            <a:ext cx="812800" cy="812800"/>
          </a:xfrm>
          <a:prstGeom prst="rect">
            <a:avLst/>
          </a:prstGeom>
        </p:spPr>
      </p:pic>
      <p:pic>
        <p:nvPicPr>
          <p:cNvPr id="5" name="Música sem título.mp3" descr="Música sem título.mp3">
            <a:hlinkClick r:id="" action="ppaction://media"/>
            <a:extLst>
              <a:ext uri="{FF2B5EF4-FFF2-40B4-BE49-F238E27FC236}">
                <a16:creationId xmlns:a16="http://schemas.microsoft.com/office/drawing/2014/main" id="{2ACF124C-A622-4AAE-BE31-4C8B7B67A58F}"/>
              </a:ext>
            </a:extLst>
          </p:cNvPr>
          <p:cNvPicPr>
            <a:picLocks noChangeAspect="1"/>
          </p:cNvPicPr>
          <p:nvPr>
            <a:audioFile r:link="rId1"/>
            <p:extLst>
              <p:ext uri="{DAA4B4D4-6D71-4841-9C94-3DE7FCFB9230}">
                <p14:media xmlns:p14="http://schemas.microsoft.com/office/powerpoint/2010/main" r:embed="rId3">
                  <p14:trim st="1849000" end="1.456800775E6"/>
                </p14:media>
              </p:ext>
            </p:extLst>
          </p:nvPr>
        </p:nvPicPr>
        <p:blipFill>
          <a:blip r:embed="rId5"/>
          <a:stretch>
            <a:fillRect/>
          </a:stretch>
        </p:blipFill>
        <p:spPr>
          <a:xfrm>
            <a:off x="11277600" y="0"/>
            <a:ext cx="812800" cy="812800"/>
          </a:xfrm>
          <a:prstGeom prst="rect">
            <a:avLst/>
          </a:prstGeom>
        </p:spPr>
      </p:pic>
    </p:spTree>
    <p:extLst>
      <p:ext uri="{BB962C8B-B14F-4D97-AF65-F5344CB8AC3E}">
        <p14:creationId xmlns:p14="http://schemas.microsoft.com/office/powerpoint/2010/main" val="889916006"/>
      </p:ext>
    </p:extLst>
  </p:cSld>
  <p:clrMapOvr>
    <a:masterClrMapping/>
  </p:clrMapOvr>
  <mc:AlternateContent xmlns:mc="http://schemas.openxmlformats.org/markup-compatibility/2006" xmlns:p14="http://schemas.microsoft.com/office/powerpoint/2010/main">
    <mc:Choice Requires="p14">
      <p:transition spd="slow" p14:dur="2000" advTm="73630"/>
    </mc:Choice>
    <mc:Fallback xmlns="">
      <p:transition spd="slow" advTm="736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3"/>
                </p:tgtEl>
              </p:cMediaNode>
            </p:audio>
            <p:audio>
              <p:cMediaNode numSld="999" showWhenStopped="0">
                <p:cTn id="11" fill="hold" display="0">
                  <p:stCondLst>
                    <p:cond delay="indefinite"/>
                  </p:stCondLst>
                  <p:endCondLst>
                    <p:cond evt="onStopAudio" delay="0">
                      <p:tgtEl>
                        <p:sldTgt/>
                      </p:tgtEl>
                    </p:cond>
                  </p:endCondLst>
                </p:cTn>
                <p:tgtEl>
                  <p:spTgt spid="5"/>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tângulo 3">
            <a:extLst>
              <a:ext uri="{FF2B5EF4-FFF2-40B4-BE49-F238E27FC236}">
                <a16:creationId xmlns:a16="http://schemas.microsoft.com/office/drawing/2014/main" id="{2C208252-94F6-F743-8DEC-F2AB4E4E72E7}"/>
              </a:ext>
            </a:extLst>
          </p:cNvPr>
          <p:cNvSpPr/>
          <p:nvPr/>
        </p:nvSpPr>
        <p:spPr>
          <a:xfrm>
            <a:off x="1788588" y="1916451"/>
            <a:ext cx="9094573" cy="2550891"/>
          </a:xfrm>
          <a:prstGeom prst="rect">
            <a:avLst/>
          </a:prstGeom>
        </p:spPr>
        <p:txBody>
          <a:bodyPr wrap="square">
            <a:spAutoFit/>
          </a:bodyPr>
          <a:lstStyle/>
          <a:p>
            <a:pPr algn="just">
              <a:lnSpc>
                <a:spcPct val="107000"/>
              </a:lnSpc>
              <a:spcAft>
                <a:spcPts val="800"/>
              </a:spcAft>
            </a:pPr>
            <a:r>
              <a:rPr lang="pt-PT" dirty="0">
                <a:solidFill>
                  <a:srgbClr val="2F2F2F"/>
                </a:solidFill>
                <a:latin typeface="Arial" panose="020B0604020202020204" pitchFamily="34" charset="0"/>
                <a:ea typeface="Times New Roman" panose="02020603050405020304" pitchFamily="18" charset="0"/>
                <a:cs typeface="Arial" panose="020B0604020202020204" pitchFamily="34" charset="0"/>
              </a:rPr>
              <a:t>É assim em todo o mundo: o transporte ferroviário é quase sempre deficitário em termos estritamente financeiros, mas traz enormes benefícios para a economia e para a sociedade. Por isso, encaixa perfeitamente na definição do que deve ser um serviço público."</a:t>
            </a:r>
            <a:endParaRPr lang="pt-PT" dirty="0">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pt-PT" dirty="0">
                <a:solidFill>
                  <a:srgbClr val="666666"/>
                </a:solidFill>
                <a:latin typeface="Arial" panose="020B0604020202020204" pitchFamily="34" charset="0"/>
                <a:ea typeface="Times New Roman" panose="02020603050405020304" pitchFamily="18" charset="0"/>
                <a:cs typeface="Arial" panose="020B0604020202020204" pitchFamily="34" charset="0"/>
              </a:rPr>
              <a:t>A ferrovia é a prioridade da nossa presidência em matéria de transportes. Nós achamos que é a altura certa para abrir uma discussão política abrangente sobre o futuro da ferrovia na Europa», declarou Pedro Nuno Santos, lembrando que a </a:t>
            </a:r>
            <a:r>
              <a:rPr lang="pt-PT" b="1" dirty="0">
                <a:latin typeface="Arial" panose="020B0604020202020204" pitchFamily="34" charset="0"/>
                <a:ea typeface="Times New Roman" panose="02020603050405020304" pitchFamily="18" charset="0"/>
                <a:cs typeface="Arial" panose="020B0604020202020204" pitchFamily="34" charset="0"/>
                <a:hlinkClick r:id="rId5"/>
              </a:rPr>
              <a:t>Comissão Europeia</a:t>
            </a:r>
            <a:r>
              <a:rPr lang="pt-PT" dirty="0">
                <a:solidFill>
                  <a:srgbClr val="000000"/>
                </a:solidFill>
                <a:latin typeface="Arial" panose="020B0604020202020204" pitchFamily="34" charset="0"/>
                <a:ea typeface="Times New Roman" panose="02020603050405020304" pitchFamily="18" charset="0"/>
                <a:cs typeface="Arial" panose="020B0604020202020204" pitchFamily="34" charset="0"/>
              </a:rPr>
              <a:t> apresentou «uma E</a:t>
            </a:r>
            <a:r>
              <a:rPr lang="pt-PT" dirty="0">
                <a:solidFill>
                  <a:srgbClr val="666666"/>
                </a:solidFill>
                <a:latin typeface="Arial" panose="020B0604020202020204" pitchFamily="34" charset="0"/>
                <a:ea typeface="Times New Roman" panose="02020603050405020304" pitchFamily="18" charset="0"/>
                <a:cs typeface="Arial" panose="020B0604020202020204" pitchFamily="34" charset="0"/>
              </a:rPr>
              <a:t>stratégia para a Mobilidade Inteligente e Sustentável.</a:t>
            </a:r>
            <a:r>
              <a:rPr lang="pt-PT" dirty="0">
                <a:latin typeface="Arial" panose="020B0604020202020204" pitchFamily="34" charset="0"/>
                <a:ea typeface="Calibri" panose="020F0502020204030204" pitchFamily="34" charset="0"/>
                <a:cs typeface="Arial" panose="020B0604020202020204" pitchFamily="34" charset="0"/>
              </a:rPr>
              <a:t> »</a:t>
            </a:r>
            <a:r>
              <a:rPr lang="pt-PT" dirty="0">
                <a:solidFill>
                  <a:srgbClr val="666666"/>
                </a:solidFill>
                <a:latin typeface="Arial" panose="020B0604020202020204" pitchFamily="34" charset="0"/>
                <a:ea typeface="Times New Roman" panose="02020603050405020304" pitchFamily="18" charset="0"/>
                <a:cs typeface="Arial" panose="020B0604020202020204" pitchFamily="34" charset="0"/>
              </a:rPr>
              <a:t> </a:t>
            </a:r>
            <a:endParaRPr lang="pt-PT" dirty="0">
              <a:effectLst/>
              <a:latin typeface="Arial" panose="020B0604020202020204" pitchFamily="34" charset="0"/>
              <a:ea typeface="Calibri" panose="020F0502020204030204" pitchFamily="34" charset="0"/>
              <a:cs typeface="Arial" panose="020B0604020202020204" pitchFamily="34" charset="0"/>
            </a:endParaRPr>
          </a:p>
        </p:txBody>
      </p:sp>
      <p:pic>
        <p:nvPicPr>
          <p:cNvPr id="3" name="fondu.mp3" descr="fondu.mp3">
            <a:hlinkClick r:id="" action="ppaction://media"/>
            <a:extLst>
              <a:ext uri="{FF2B5EF4-FFF2-40B4-BE49-F238E27FC236}">
                <a16:creationId xmlns:a16="http://schemas.microsoft.com/office/drawing/2014/main" id="{C002315D-6E8F-440A-A275-D64A228B1630}"/>
              </a:ext>
            </a:extLst>
          </p:cNvPr>
          <p:cNvPicPr>
            <a:picLocks noChangeAspect="1"/>
          </p:cNvPicPr>
          <p:nvPr>
            <a:audioFile r:link="rId1"/>
            <p:extLst>
              <p:ext uri="{DAA4B4D4-6D71-4841-9C94-3DE7FCFB9230}">
                <p14:media xmlns:p14="http://schemas.microsoft.com/office/powerpoint/2010/main" r:embed="rId2">
                  <p14:trim st="1923000" end="1.6253297959E6"/>
                </p14:media>
              </p:ext>
            </p:extLst>
          </p:nvPr>
        </p:nvPicPr>
        <p:blipFill>
          <a:blip r:embed="rId6"/>
          <a:stretch>
            <a:fillRect/>
          </a:stretch>
        </p:blipFill>
        <p:spPr>
          <a:xfrm>
            <a:off x="11277600" y="635611"/>
            <a:ext cx="812800" cy="812800"/>
          </a:xfrm>
          <a:prstGeom prst="rect">
            <a:avLst/>
          </a:prstGeom>
        </p:spPr>
      </p:pic>
      <p:pic>
        <p:nvPicPr>
          <p:cNvPr id="5" name="Música sem título.mp3" descr="Música sem título.mp3">
            <a:hlinkClick r:id="" action="ppaction://media"/>
            <a:extLst>
              <a:ext uri="{FF2B5EF4-FFF2-40B4-BE49-F238E27FC236}">
                <a16:creationId xmlns:a16="http://schemas.microsoft.com/office/drawing/2014/main" id="{3AA1B3A4-7F9B-4125-9B53-B2960125903E}"/>
              </a:ext>
            </a:extLst>
          </p:cNvPr>
          <p:cNvPicPr>
            <a:picLocks noChangeAspect="1"/>
          </p:cNvPicPr>
          <p:nvPr>
            <a:audioFile r:link="rId1"/>
            <p:extLst>
              <p:ext uri="{DAA4B4D4-6D71-4841-9C94-3DE7FCFB9230}">
                <p14:media xmlns:p14="http://schemas.microsoft.com/office/powerpoint/2010/main" r:embed="rId3">
                  <p14:trim st="1923000" end="1.408800775E6"/>
                </p14:media>
              </p:ext>
            </p:extLst>
          </p:nvPr>
        </p:nvPicPr>
        <p:blipFill>
          <a:blip r:embed="rId6"/>
          <a:stretch>
            <a:fillRect/>
          </a:stretch>
        </p:blipFill>
        <p:spPr>
          <a:xfrm>
            <a:off x="11277600" y="0"/>
            <a:ext cx="812800" cy="812800"/>
          </a:xfrm>
          <a:prstGeom prst="rect">
            <a:avLst/>
          </a:prstGeom>
        </p:spPr>
      </p:pic>
    </p:spTree>
    <p:extLst>
      <p:ext uri="{BB962C8B-B14F-4D97-AF65-F5344CB8AC3E}">
        <p14:creationId xmlns:p14="http://schemas.microsoft.com/office/powerpoint/2010/main" val="3929548125"/>
      </p:ext>
    </p:extLst>
  </p:cSld>
  <p:clrMapOvr>
    <a:masterClrMapping/>
  </p:clrMapOvr>
  <mc:AlternateContent xmlns:mc="http://schemas.openxmlformats.org/markup-compatibility/2006" xmlns:p14="http://schemas.microsoft.com/office/powerpoint/2010/main">
    <mc:Choice Requires="p14">
      <p:transition spd="slow" p14:dur="2000" advTm="47765"/>
    </mc:Choice>
    <mc:Fallback xmlns="">
      <p:transition spd="slow" advTm="477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3"/>
                </p:tgtEl>
              </p:cMediaNode>
            </p:audio>
            <p:audio>
              <p:cMediaNode numSld="999" showWhenStopped="0">
                <p:cTn id="11" fill="hold" display="0">
                  <p:stCondLst>
                    <p:cond delay="indefinite"/>
                  </p:stCondLst>
                  <p:endCondLst>
                    <p:cond evt="onStopAudio" delay="0">
                      <p:tgtEl>
                        <p:sldTgt/>
                      </p:tgtEl>
                    </p:cond>
                  </p:endCondLst>
                </p:cTn>
                <p:tgtEl>
                  <p:spTgt spid="5"/>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tângulo 3">
            <a:extLst>
              <a:ext uri="{FF2B5EF4-FFF2-40B4-BE49-F238E27FC236}">
                <a16:creationId xmlns:a16="http://schemas.microsoft.com/office/drawing/2014/main" id="{BE16FA80-C7DB-CA4A-81CE-B09CFA9BD556}"/>
              </a:ext>
            </a:extLst>
          </p:cNvPr>
          <p:cNvSpPr/>
          <p:nvPr/>
        </p:nvSpPr>
        <p:spPr>
          <a:xfrm>
            <a:off x="1066800" y="1451872"/>
            <a:ext cx="10058400" cy="3574248"/>
          </a:xfrm>
          <a:prstGeom prst="rect">
            <a:avLst/>
          </a:prstGeom>
        </p:spPr>
        <p:txBody>
          <a:bodyPr wrap="square">
            <a:spAutoFit/>
          </a:bodyPr>
          <a:lstStyle/>
          <a:p>
            <a:pPr algn="just">
              <a:spcAft>
                <a:spcPts val="1500"/>
              </a:spcAft>
            </a:pPr>
            <a:r>
              <a:rPr lang="pt-PT" dirty="0">
                <a:solidFill>
                  <a:srgbClr val="3F4A52"/>
                </a:solidFill>
                <a:latin typeface="Arial" panose="020B0604020202020204" pitchFamily="34" charset="0"/>
                <a:ea typeface="Times New Roman" panose="02020603050405020304" pitchFamily="18" charset="0"/>
              </a:rPr>
              <a:t>As pedras angulares do plano de recuperação são a transição ecológica e a sustentabilidade e estão em sintonia com o compromisso assumido pelos dirigentes da UE no sentido de construir, até 2050, </a:t>
            </a:r>
            <a:r>
              <a:rPr lang="pt-PT" b="1" dirty="0">
                <a:solidFill>
                  <a:srgbClr val="3F4A52"/>
                </a:solidFill>
                <a:latin typeface="Arial" panose="020B0604020202020204" pitchFamily="34" charset="0"/>
                <a:ea typeface="Times New Roman" panose="02020603050405020304" pitchFamily="18" charset="0"/>
              </a:rPr>
              <a:t>uma economia e uma sociedade com zero emissões líquidas</a:t>
            </a:r>
            <a:r>
              <a:rPr lang="pt-PT" dirty="0">
                <a:solidFill>
                  <a:srgbClr val="3F4A52"/>
                </a:solidFill>
                <a:latin typeface="Arial" panose="020B0604020202020204" pitchFamily="34" charset="0"/>
                <a:ea typeface="Times New Roman" panose="02020603050405020304" pitchFamily="18" charset="0"/>
              </a:rPr>
              <a:t>.</a:t>
            </a:r>
            <a:endParaRPr lang="pt-PT" sz="1600" dirty="0">
              <a:latin typeface="Times New Roman" panose="02020603050405020304" pitchFamily="18" charset="0"/>
              <a:ea typeface="Times New Roman" panose="02020603050405020304" pitchFamily="18" charset="0"/>
            </a:endParaRPr>
          </a:p>
          <a:p>
            <a:pPr algn="just">
              <a:lnSpc>
                <a:spcPct val="107000"/>
              </a:lnSpc>
              <a:spcAft>
                <a:spcPts val="800"/>
              </a:spcAft>
            </a:pPr>
            <a:r>
              <a:rPr lang="pt-PT" dirty="0">
                <a:solidFill>
                  <a:srgbClr val="3F4A52"/>
                </a:solidFill>
                <a:latin typeface="Arial" panose="020B0604020202020204" pitchFamily="34" charset="0"/>
                <a:ea typeface="Calibri" panose="020F0502020204030204" pitchFamily="34" charset="0"/>
                <a:cs typeface="Times New Roman" panose="02020603050405020304" pitchFamily="18" charset="0"/>
              </a:rPr>
              <a:t>Para se atingir o objetivo da neutralidade climática até 2050, o setor dos transportes terá de fazer a sua parte. Tal implicará uma </a:t>
            </a:r>
            <a:r>
              <a:rPr lang="pt-PT" b="1" dirty="0">
                <a:solidFill>
                  <a:srgbClr val="3F4A52"/>
                </a:solidFill>
                <a:latin typeface="Arial" panose="020B0604020202020204" pitchFamily="34" charset="0"/>
                <a:ea typeface="Calibri" panose="020F0502020204030204" pitchFamily="34" charset="0"/>
                <a:cs typeface="Times New Roman" panose="02020603050405020304" pitchFamily="18" charset="0"/>
              </a:rPr>
              <a:t>transformação</a:t>
            </a:r>
            <a:r>
              <a:rPr lang="pt-PT" dirty="0">
                <a:solidFill>
                  <a:srgbClr val="3F4A52"/>
                </a:solidFill>
                <a:latin typeface="Arial" panose="020B0604020202020204" pitchFamily="34" charset="0"/>
                <a:ea typeface="Calibri" panose="020F0502020204030204" pitchFamily="34" charset="0"/>
                <a:cs typeface="Times New Roman" panose="02020603050405020304" pitchFamily="18" charset="0"/>
              </a:rPr>
              <a:t> que exige a redução drástica das emissões de gases com efeito de estufa – </a:t>
            </a:r>
            <a:r>
              <a:rPr lang="pt-PT" b="1" dirty="0">
                <a:solidFill>
                  <a:srgbClr val="3F4A52"/>
                </a:solidFill>
                <a:latin typeface="Arial" panose="020B0604020202020204" pitchFamily="34" charset="0"/>
                <a:ea typeface="Calibri" panose="020F0502020204030204" pitchFamily="34" charset="0"/>
                <a:cs typeface="Times New Roman" panose="02020603050405020304" pitchFamily="18" charset="0"/>
              </a:rPr>
              <a:t>90 % até 2050</a:t>
            </a:r>
            <a:r>
              <a:rPr lang="pt-PT" dirty="0">
                <a:solidFill>
                  <a:srgbClr val="3F4A52"/>
                </a:solidFill>
                <a:latin typeface="Arial" panose="020B0604020202020204" pitchFamily="34" charset="0"/>
                <a:ea typeface="Calibri" panose="020F0502020204030204" pitchFamily="34" charset="0"/>
                <a:cs typeface="Times New Roman" panose="02020603050405020304" pitchFamily="18" charset="0"/>
              </a:rPr>
              <a:t>– e simultaneamente a oferta de </a:t>
            </a:r>
            <a:r>
              <a:rPr lang="pt-PT" b="1" dirty="0">
                <a:solidFill>
                  <a:srgbClr val="3F4A52"/>
                </a:solidFill>
                <a:latin typeface="Arial" panose="020B0604020202020204" pitchFamily="34" charset="0"/>
                <a:ea typeface="Calibri" panose="020F0502020204030204" pitchFamily="34" charset="0"/>
                <a:cs typeface="Times New Roman" panose="02020603050405020304" pitchFamily="18" charset="0"/>
              </a:rPr>
              <a:t>soluções acessíveis e saudáveis</a:t>
            </a:r>
            <a:r>
              <a:rPr lang="pt-PT" dirty="0">
                <a:solidFill>
                  <a:srgbClr val="3F4A52"/>
                </a:solidFill>
                <a:latin typeface="Arial" panose="020B0604020202020204" pitchFamily="34" charset="0"/>
                <a:ea typeface="Calibri" panose="020F0502020204030204" pitchFamily="34" charset="0"/>
                <a:cs typeface="Times New Roman" panose="02020603050405020304" pitchFamily="18" charset="0"/>
              </a:rPr>
              <a:t> aos cidadãos. </a:t>
            </a:r>
            <a:endParaRPr lang="pt-PT" sz="14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pt-PT" dirty="0">
                <a:solidFill>
                  <a:srgbClr val="3F4A52"/>
                </a:solidFill>
                <a:latin typeface="Arial" panose="020B0604020202020204" pitchFamily="34" charset="0"/>
                <a:ea typeface="Calibri" panose="020F0502020204030204" pitchFamily="34" charset="0"/>
                <a:cs typeface="Times New Roman" panose="02020603050405020304" pitchFamily="18" charset="0"/>
              </a:rPr>
              <a:t>O transporte sustentável é uma oportunidade que contribui para a recuperação e o crescimento da economia da UE. </a:t>
            </a:r>
            <a:r>
              <a:rPr lang="pt-PT" dirty="0">
                <a:solidFill>
                  <a:srgbClr val="3F4A52"/>
                </a:solidFill>
                <a:latin typeface="Arial" panose="020B0604020202020204" pitchFamily="34" charset="0"/>
                <a:ea typeface="Times New Roman" panose="02020603050405020304" pitchFamily="18" charset="0"/>
                <a:cs typeface="Times New Roman" panose="02020603050405020304" pitchFamily="18" charset="0"/>
              </a:rPr>
              <a:t>O Conselho está a analisar propostas legislativas da UE e outras iniciativas que definem uma via sustentável para a mobilidade europeia. </a:t>
            </a:r>
            <a:r>
              <a:rPr lang="pt-PT" b="1" kern="1800" dirty="0">
                <a:solidFill>
                  <a:srgbClr val="1A231A"/>
                </a:solidFill>
                <a:latin typeface="Arial" panose="020B0604020202020204" pitchFamily="34" charset="0"/>
                <a:ea typeface="Times New Roman" panose="02020603050405020304" pitchFamily="18" charset="0"/>
                <a:cs typeface="Times New Roman" panose="02020603050405020304" pitchFamily="18" charset="0"/>
              </a:rPr>
              <a:t>O nosso distrito - Coimbra - quer investir 13,6 milhões em mobilidade sustentável.</a:t>
            </a:r>
            <a:endParaRPr lang="pt-PT" sz="14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 name="fondu.mp3" descr="fondu.mp3">
            <a:hlinkClick r:id="" action="ppaction://media"/>
            <a:extLst>
              <a:ext uri="{FF2B5EF4-FFF2-40B4-BE49-F238E27FC236}">
                <a16:creationId xmlns:a16="http://schemas.microsoft.com/office/drawing/2014/main" id="{160B62D6-C801-4D00-9934-94E04976CEAE}"/>
              </a:ext>
            </a:extLst>
          </p:cNvPr>
          <p:cNvPicPr>
            <a:picLocks noChangeAspect="1"/>
          </p:cNvPicPr>
          <p:nvPr>
            <a:audioFile r:link="rId1"/>
            <p:extLst>
              <p:ext uri="{DAA4B4D4-6D71-4841-9C94-3DE7FCFB9230}">
                <p14:media xmlns:p14="http://schemas.microsoft.com/office/powerpoint/2010/main" r:embed="rId2">
                  <p14:trim st="1973000" end="1.5673297959E6"/>
                </p14:media>
              </p:ext>
            </p:extLst>
          </p:nvPr>
        </p:nvPicPr>
        <p:blipFill>
          <a:blip r:embed="rId5"/>
          <a:stretch>
            <a:fillRect/>
          </a:stretch>
        </p:blipFill>
        <p:spPr>
          <a:xfrm>
            <a:off x="11261324" y="639072"/>
            <a:ext cx="812800" cy="812800"/>
          </a:xfrm>
          <a:prstGeom prst="rect">
            <a:avLst/>
          </a:prstGeom>
        </p:spPr>
      </p:pic>
      <p:pic>
        <p:nvPicPr>
          <p:cNvPr id="5" name="Música sem título.mp3" descr="Música sem título.mp3">
            <a:hlinkClick r:id="" action="ppaction://media"/>
            <a:extLst>
              <a:ext uri="{FF2B5EF4-FFF2-40B4-BE49-F238E27FC236}">
                <a16:creationId xmlns:a16="http://schemas.microsoft.com/office/drawing/2014/main" id="{190D291D-F89A-4362-9B1F-12375293F0EF}"/>
              </a:ext>
            </a:extLst>
          </p:cNvPr>
          <p:cNvPicPr>
            <a:picLocks noChangeAspect="1"/>
          </p:cNvPicPr>
          <p:nvPr>
            <a:audioFile r:link="rId1"/>
            <p:extLst>
              <p:ext uri="{DAA4B4D4-6D71-4841-9C94-3DE7FCFB9230}">
                <p14:media xmlns:p14="http://schemas.microsoft.com/office/powerpoint/2010/main" r:embed="rId3">
                  <p14:trim st="1973000" end="1.350800775E6"/>
                </p14:media>
              </p:ext>
            </p:extLst>
          </p:nvPr>
        </p:nvPicPr>
        <p:blipFill>
          <a:blip r:embed="rId5"/>
          <a:stretch>
            <a:fillRect/>
          </a:stretch>
        </p:blipFill>
        <p:spPr>
          <a:xfrm>
            <a:off x="11261324" y="0"/>
            <a:ext cx="812800" cy="812800"/>
          </a:xfrm>
          <a:prstGeom prst="rect">
            <a:avLst/>
          </a:prstGeom>
        </p:spPr>
      </p:pic>
    </p:spTree>
    <p:extLst>
      <p:ext uri="{BB962C8B-B14F-4D97-AF65-F5344CB8AC3E}">
        <p14:creationId xmlns:p14="http://schemas.microsoft.com/office/powerpoint/2010/main" val="3876211352"/>
      </p:ext>
    </p:extLst>
  </p:cSld>
  <p:clrMapOvr>
    <a:masterClrMapping/>
  </p:clrMapOvr>
  <mc:AlternateContent xmlns:mc="http://schemas.openxmlformats.org/markup-compatibility/2006" xmlns:p14="http://schemas.microsoft.com/office/powerpoint/2010/main">
    <mc:Choice Requires="p14">
      <p:transition spd="slow" p14:dur="2000" advTm="57603"/>
    </mc:Choice>
    <mc:Fallback xmlns="">
      <p:transition spd="slow" advTm="576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3"/>
                </p:tgtEl>
              </p:cMediaNode>
            </p:audio>
            <p:audio>
              <p:cMediaNode numSld="999" showWhenStopped="0">
                <p:cTn id="11" fill="hold" display="0">
                  <p:stCondLst>
                    <p:cond delay="indefinite"/>
                  </p:stCondLst>
                  <p:endCondLst>
                    <p:cond evt="onStopAudio" delay="0">
                      <p:tgtEl>
                        <p:sldTgt/>
                      </p:tgtEl>
                    </p:cond>
                  </p:endCondLst>
                </p:cTn>
                <p:tgtEl>
                  <p:spTgt spid="5"/>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tângulo 3">
            <a:extLst>
              <a:ext uri="{FF2B5EF4-FFF2-40B4-BE49-F238E27FC236}">
                <a16:creationId xmlns:a16="http://schemas.microsoft.com/office/drawing/2014/main" id="{1B5B7ED7-2A39-4C41-A270-6CBCD8B4E204}"/>
              </a:ext>
            </a:extLst>
          </p:cNvPr>
          <p:cNvSpPr/>
          <p:nvPr/>
        </p:nvSpPr>
        <p:spPr>
          <a:xfrm>
            <a:off x="667265" y="1125399"/>
            <a:ext cx="10256108" cy="4237891"/>
          </a:xfrm>
          <a:prstGeom prst="rect">
            <a:avLst/>
          </a:prstGeom>
        </p:spPr>
        <p:txBody>
          <a:bodyPr wrap="square">
            <a:spAutoFit/>
          </a:bodyPr>
          <a:lstStyle/>
          <a:p>
            <a:pPr algn="just">
              <a:lnSpc>
                <a:spcPct val="107000"/>
              </a:lnSpc>
              <a:spcAft>
                <a:spcPts val="800"/>
              </a:spcAft>
            </a:pPr>
            <a:r>
              <a:rPr lang="pt-PT" dirty="0">
                <a:latin typeface="Arial" panose="020B0604020202020204" pitchFamily="34" charset="0"/>
                <a:ea typeface="Calibri" panose="020F0502020204030204" pitchFamily="34" charset="0"/>
                <a:cs typeface="Arial" panose="020B0604020202020204" pitchFamily="34" charset="0"/>
              </a:rPr>
              <a:t>A CP fez um comentário à COMUNICAÇÃO “Um futuro sustentável para os transportes: rumo a um sistema integrado, baseado na tecnologia e de fácil utilização”, ao qual podemos colocar a questão: l</a:t>
            </a:r>
            <a:endParaRPr lang="pt-PT" sz="1400" dirty="0">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pt-PT" b="1" dirty="0">
                <a:latin typeface="Arial" panose="020B0604020202020204" pitchFamily="34" charset="0"/>
                <a:ea typeface="Calibri" panose="020F0502020204030204" pitchFamily="34" charset="0"/>
                <a:cs typeface="Arial" panose="020B0604020202020204" pitchFamily="34" charset="0"/>
              </a:rPr>
              <a:t> </a:t>
            </a:r>
            <a:endParaRPr lang="pt-PT" sz="1400" dirty="0">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pt-PT" b="1" dirty="0">
                <a:latin typeface="Arial" panose="020B0604020202020204" pitchFamily="34" charset="0"/>
                <a:ea typeface="Calibri" panose="020F0502020204030204" pitchFamily="34" charset="0"/>
                <a:cs typeface="Arial" panose="020B0604020202020204" pitchFamily="34" charset="0"/>
              </a:rPr>
              <a:t>Em que consiste o desenvolvimento sustentável?</a:t>
            </a:r>
            <a:endParaRPr lang="pt-PT" sz="1400" dirty="0">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pt-PT" dirty="0">
                <a:latin typeface="Arial" panose="020B0604020202020204" pitchFamily="34" charset="0"/>
                <a:ea typeface="Calibri" panose="020F0502020204030204" pitchFamily="34" charset="0"/>
                <a:cs typeface="Arial" panose="020B0604020202020204" pitchFamily="34" charset="0"/>
              </a:rPr>
              <a:t>O desenvolvimento sustentável assenta, fundamentalmente, em três questões-chave: economia, sociedade e ambiente. O conceito de desenvolvimento sustentável surge em 1987 com o Relatório Brundtland que define desenvolvimento sustentável como sendo “o processo de desenvolvimento que permite às gerações atuais satisfazerem as suas necessidades sem colocarem em perigo a satisfação das necessidades das gerações futuras”. Com a publicação, em 2001, da Estratégia de Desenvolvimento Sustentável (EDS) da União Europeia, foram definidas quatro áreas de atuação consideradas prioritárias para o território comunitário: as alterações climáticas, os recursos naturais, a saúde pública e os </a:t>
            </a:r>
            <a:r>
              <a:rPr lang="pt-PT" b="1" dirty="0">
                <a:latin typeface="Arial" panose="020B0604020202020204" pitchFamily="34" charset="0"/>
                <a:ea typeface="Calibri" panose="020F0502020204030204" pitchFamily="34" charset="0"/>
                <a:cs typeface="Arial" panose="020B0604020202020204" pitchFamily="34" charset="0"/>
              </a:rPr>
              <a:t>transportes sustentáveis. </a:t>
            </a:r>
            <a:endParaRPr lang="pt-PT" sz="14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3" name="fondu.mp3" descr="fondu.mp3">
            <a:hlinkClick r:id="" action="ppaction://media"/>
            <a:extLst>
              <a:ext uri="{FF2B5EF4-FFF2-40B4-BE49-F238E27FC236}">
                <a16:creationId xmlns:a16="http://schemas.microsoft.com/office/drawing/2014/main" id="{7846DE78-FCD7-4D6E-A0A2-7875CDAE0C81}"/>
              </a:ext>
            </a:extLst>
          </p:cNvPr>
          <p:cNvPicPr>
            <a:picLocks noChangeAspect="1"/>
          </p:cNvPicPr>
          <p:nvPr>
            <a:audioFile r:link="rId1"/>
            <p:extLst>
              <p:ext uri="{DAA4B4D4-6D71-4841-9C94-3DE7FCFB9230}">
                <p14:media xmlns:p14="http://schemas.microsoft.com/office/powerpoint/2010/main" r:embed="rId2">
                  <p14:trim st="2029000" end="1.5093297959E6"/>
                </p14:media>
              </p:ext>
            </p:extLst>
          </p:nvPr>
        </p:nvPicPr>
        <p:blipFill>
          <a:blip r:embed="rId5"/>
          <a:stretch>
            <a:fillRect/>
          </a:stretch>
        </p:blipFill>
        <p:spPr>
          <a:xfrm>
            <a:off x="11146408" y="649732"/>
            <a:ext cx="812800" cy="812800"/>
          </a:xfrm>
          <a:prstGeom prst="rect">
            <a:avLst/>
          </a:prstGeom>
        </p:spPr>
      </p:pic>
      <p:pic>
        <p:nvPicPr>
          <p:cNvPr id="5" name="Música sem título.mp3" descr="Música sem título.mp3">
            <a:hlinkClick r:id="" action="ppaction://media"/>
            <a:extLst>
              <a:ext uri="{FF2B5EF4-FFF2-40B4-BE49-F238E27FC236}">
                <a16:creationId xmlns:a16="http://schemas.microsoft.com/office/drawing/2014/main" id="{DF4EDEB2-35E0-4EBA-9A75-F251F5B92EC9}"/>
              </a:ext>
            </a:extLst>
          </p:cNvPr>
          <p:cNvPicPr>
            <a:picLocks noChangeAspect="1"/>
          </p:cNvPicPr>
          <p:nvPr>
            <a:audioFile r:link="rId1"/>
            <p:extLst>
              <p:ext uri="{DAA4B4D4-6D71-4841-9C94-3DE7FCFB9230}">
                <p14:media xmlns:p14="http://schemas.microsoft.com/office/powerpoint/2010/main" r:embed="rId3">
                  <p14:trim st="2029000" end="1.292800775E6"/>
                </p14:media>
              </p:ext>
            </p:extLst>
          </p:nvPr>
        </p:nvPicPr>
        <p:blipFill>
          <a:blip r:embed="rId5"/>
          <a:stretch>
            <a:fillRect/>
          </a:stretch>
        </p:blipFill>
        <p:spPr>
          <a:xfrm>
            <a:off x="11146408" y="41228"/>
            <a:ext cx="812800" cy="812800"/>
          </a:xfrm>
          <a:prstGeom prst="rect">
            <a:avLst/>
          </a:prstGeom>
        </p:spPr>
      </p:pic>
    </p:spTree>
    <p:extLst>
      <p:ext uri="{BB962C8B-B14F-4D97-AF65-F5344CB8AC3E}">
        <p14:creationId xmlns:p14="http://schemas.microsoft.com/office/powerpoint/2010/main" val="1184801884"/>
      </p:ext>
    </p:extLst>
  </p:cSld>
  <p:clrMapOvr>
    <a:masterClrMapping/>
  </p:clrMapOvr>
  <mc:AlternateContent xmlns:mc="http://schemas.openxmlformats.org/markup-compatibility/2006" xmlns:p14="http://schemas.microsoft.com/office/powerpoint/2010/main">
    <mc:Choice Requires="p14">
      <p:transition spd="slow" p14:dur="2000" advTm="57587"/>
    </mc:Choice>
    <mc:Fallback xmlns="">
      <p:transition spd="slow" advTm="575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3"/>
                </p:tgtEl>
              </p:cMediaNode>
            </p:audio>
            <p:audio>
              <p:cMediaNode numSld="999" showWhenStopped="0">
                <p:cTn id="11" fill="hold" display="0">
                  <p:stCondLst>
                    <p:cond delay="indefinite"/>
                  </p:stCondLst>
                  <p:endCondLst>
                    <p:cond evt="onStopAudio" delay="0">
                      <p:tgtEl>
                        <p:sldTgt/>
                      </p:tgtEl>
                    </p:cond>
                  </p:endCondLst>
                </p:cTn>
                <p:tgtEl>
                  <p:spTgt spid="5"/>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tângulo 3">
            <a:extLst>
              <a:ext uri="{FF2B5EF4-FFF2-40B4-BE49-F238E27FC236}">
                <a16:creationId xmlns:a16="http://schemas.microsoft.com/office/drawing/2014/main" id="{4FED3471-0BD3-8C43-B2A5-34CD34890AFD}"/>
              </a:ext>
            </a:extLst>
          </p:cNvPr>
          <p:cNvSpPr/>
          <p:nvPr/>
        </p:nvSpPr>
        <p:spPr>
          <a:xfrm>
            <a:off x="1075038" y="1302131"/>
            <a:ext cx="9625914" cy="4128759"/>
          </a:xfrm>
          <a:prstGeom prst="rect">
            <a:avLst/>
          </a:prstGeom>
        </p:spPr>
        <p:txBody>
          <a:bodyPr wrap="square">
            <a:spAutoFit/>
          </a:bodyPr>
          <a:lstStyle/>
          <a:p>
            <a:pPr algn="ctr">
              <a:lnSpc>
                <a:spcPct val="107000"/>
              </a:lnSpc>
              <a:spcAft>
                <a:spcPts val="800"/>
              </a:spcAft>
            </a:pPr>
            <a:r>
              <a:rPr lang="pt-PT" b="1" dirty="0">
                <a:latin typeface="Arial" panose="020B0604020202020204" pitchFamily="34" charset="0"/>
                <a:ea typeface="Calibri" panose="020F0502020204030204" pitchFamily="34" charset="0"/>
                <a:cs typeface="Arial" panose="020B0604020202020204" pitchFamily="34" charset="0"/>
              </a:rPr>
              <a:t>Com a revisão da EDS em 2006, quais as questões-chave que foram  definidas? </a:t>
            </a:r>
          </a:p>
          <a:p>
            <a:pPr algn="just">
              <a:lnSpc>
                <a:spcPct val="107000"/>
              </a:lnSpc>
              <a:spcAft>
                <a:spcPts val="800"/>
              </a:spcAft>
            </a:pPr>
            <a:endParaRPr lang="pt-PT" dirty="0">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buFont typeface="Symbol" pitchFamily="2" charset="2"/>
              <a:buChar char=""/>
            </a:pPr>
            <a:r>
              <a:rPr lang="pt-PT" dirty="0">
                <a:latin typeface="Arial" panose="020B0604020202020204" pitchFamily="34" charset="0"/>
                <a:ea typeface="Calibri" panose="020F0502020204030204" pitchFamily="34" charset="0"/>
                <a:cs typeface="Arial" panose="020B0604020202020204" pitchFamily="34" charset="0"/>
              </a:rPr>
              <a:t>as alterações climáticas e energia limpa, saúde pública, exclusão social, demografia e migração, gestão dos recursos naturais, transportes sustentáveis, pobreza no mundo e os desafios do desenvolvimento. </a:t>
            </a:r>
          </a:p>
          <a:p>
            <a:pPr marL="457200" algn="just">
              <a:lnSpc>
                <a:spcPct val="107000"/>
              </a:lnSpc>
              <a:spcAft>
                <a:spcPts val="800"/>
              </a:spcAft>
            </a:pPr>
            <a:r>
              <a:rPr lang="pt-PT" dirty="0">
                <a:latin typeface="Arial" panose="020B0604020202020204" pitchFamily="34" charset="0"/>
                <a:ea typeface="Calibri" panose="020F0502020204030204" pitchFamily="34" charset="0"/>
                <a:cs typeface="Arial" panose="020B0604020202020204" pitchFamily="34" charset="0"/>
              </a:rPr>
              <a:t>Não obstante, e apesar dos esforços consideráveis entretanto efetuados por toda a comunidade, a verdade é que alguns dos objetivos traçados para o setor dos transportes ficaram aquém do preconizado, nomeadamente, um adequado financiamento do setor (</a:t>
            </a:r>
            <a:r>
              <a:rPr lang="pt-PT" dirty="0" err="1">
                <a:latin typeface="Arial" panose="020B0604020202020204" pitchFamily="34" charset="0"/>
                <a:ea typeface="Calibri" panose="020F0502020204030204" pitchFamily="34" charset="0"/>
                <a:cs typeface="Arial" panose="020B0604020202020204" pitchFamily="34" charset="0"/>
              </a:rPr>
              <a:t>infra-estrutura</a:t>
            </a:r>
            <a:r>
              <a:rPr lang="pt-PT" dirty="0">
                <a:latin typeface="Arial" panose="020B0604020202020204" pitchFamily="34" charset="0"/>
                <a:ea typeface="Calibri" panose="020F0502020204030204" pitchFamily="34" charset="0"/>
                <a:cs typeface="Arial" panose="020B0604020202020204" pitchFamily="34" charset="0"/>
              </a:rPr>
              <a:t> e obrigações de serviço público) e uma concorrência justa entre os diversos modos de transporte. Em resultado disto, por exemplo, a liberalização do setor das mercadorias não conseguiu revitalizar o setor. Estamos, por isso, totalmente de acordo com a Comissão quando esta afirma que a EDS não atingiu os objetivos a que se propôs. </a:t>
            </a:r>
            <a:endParaRPr lang="pt-PT" dirty="0">
              <a:effectLst/>
              <a:latin typeface="Arial" panose="020B0604020202020204" pitchFamily="34" charset="0"/>
              <a:ea typeface="Calibri" panose="020F0502020204030204" pitchFamily="34" charset="0"/>
              <a:cs typeface="Arial" panose="020B0604020202020204" pitchFamily="34" charset="0"/>
            </a:endParaRPr>
          </a:p>
        </p:txBody>
      </p:sp>
      <p:pic>
        <p:nvPicPr>
          <p:cNvPr id="3" name="fondu.mp3" descr="fondu.mp3">
            <a:hlinkClick r:id="" action="ppaction://media"/>
            <a:extLst>
              <a:ext uri="{FF2B5EF4-FFF2-40B4-BE49-F238E27FC236}">
                <a16:creationId xmlns:a16="http://schemas.microsoft.com/office/drawing/2014/main" id="{348C25BC-84E2-4B92-ADC6-7A7928F0F277}"/>
              </a:ext>
            </a:extLst>
          </p:cNvPr>
          <p:cNvPicPr>
            <a:picLocks noChangeAspect="1"/>
          </p:cNvPicPr>
          <p:nvPr>
            <a:audioFile r:link="rId1"/>
            <p:extLst>
              <p:ext uri="{DAA4B4D4-6D71-4841-9C94-3DE7FCFB9230}">
                <p14:media xmlns:p14="http://schemas.microsoft.com/office/powerpoint/2010/main" r:embed="rId2">
                  <p14:trim st="2087000" end="1.4503297959E6"/>
                </p14:media>
              </p:ext>
            </p:extLst>
          </p:nvPr>
        </p:nvPicPr>
        <p:blipFill>
          <a:blip r:embed="rId5"/>
          <a:stretch>
            <a:fillRect/>
          </a:stretch>
        </p:blipFill>
        <p:spPr>
          <a:xfrm>
            <a:off x="11173041" y="658298"/>
            <a:ext cx="812800" cy="812800"/>
          </a:xfrm>
          <a:prstGeom prst="rect">
            <a:avLst/>
          </a:prstGeom>
        </p:spPr>
      </p:pic>
      <p:pic>
        <p:nvPicPr>
          <p:cNvPr id="5" name="Música sem título.mp3" descr="Música sem título.mp3">
            <a:hlinkClick r:id="" action="ppaction://media"/>
            <a:extLst>
              <a:ext uri="{FF2B5EF4-FFF2-40B4-BE49-F238E27FC236}">
                <a16:creationId xmlns:a16="http://schemas.microsoft.com/office/drawing/2014/main" id="{079EE5C1-4021-4476-B2FA-05AF7B617FF7}"/>
              </a:ext>
            </a:extLst>
          </p:cNvPr>
          <p:cNvPicPr>
            <a:picLocks noChangeAspect="1"/>
          </p:cNvPicPr>
          <p:nvPr>
            <a:audioFile r:link="rId1"/>
            <p:extLst>
              <p:ext uri="{DAA4B4D4-6D71-4841-9C94-3DE7FCFB9230}">
                <p14:media xmlns:p14="http://schemas.microsoft.com/office/powerpoint/2010/main" r:embed="rId3">
                  <p14:trim st="2087000" end="1.233800775E6"/>
                </p14:media>
              </p:ext>
            </p:extLst>
          </p:nvPr>
        </p:nvPicPr>
        <p:blipFill>
          <a:blip r:embed="rId5"/>
          <a:stretch>
            <a:fillRect/>
          </a:stretch>
        </p:blipFill>
        <p:spPr>
          <a:xfrm>
            <a:off x="11173041" y="0"/>
            <a:ext cx="812800" cy="812800"/>
          </a:xfrm>
          <a:prstGeom prst="rect">
            <a:avLst/>
          </a:prstGeom>
        </p:spPr>
      </p:pic>
    </p:spTree>
    <p:extLst>
      <p:ext uri="{BB962C8B-B14F-4D97-AF65-F5344CB8AC3E}">
        <p14:creationId xmlns:p14="http://schemas.microsoft.com/office/powerpoint/2010/main" val="1248002105"/>
      </p:ext>
    </p:extLst>
  </p:cSld>
  <p:clrMapOvr>
    <a:masterClrMapping/>
  </p:clrMapOvr>
  <mc:AlternateContent xmlns:mc="http://schemas.openxmlformats.org/markup-compatibility/2006" xmlns:p14="http://schemas.microsoft.com/office/powerpoint/2010/main">
    <mc:Choice Requires="p14">
      <p:transition spd="slow" p14:dur="2000" advTm="59301"/>
    </mc:Choice>
    <mc:Fallback xmlns="">
      <p:transition spd="slow" advTm="593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3"/>
                </p:tgtEl>
              </p:cMediaNode>
            </p:audio>
            <p:audio>
              <p:cMediaNode numSld="999" showWhenStopped="0">
                <p:cTn id="11" fill="hold" display="0">
                  <p:stCondLst>
                    <p:cond delay="indefinite"/>
                  </p:stCondLst>
                  <p:endCondLst>
                    <p:cond evt="onStopAudio" delay="0">
                      <p:tgtEl>
                        <p:sldTgt/>
                      </p:tgtEl>
                    </p:cond>
                  </p:endCondLst>
                </p:cTn>
                <p:tgtEl>
                  <p:spTgt spid="5"/>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tângulo 3">
            <a:extLst>
              <a:ext uri="{FF2B5EF4-FFF2-40B4-BE49-F238E27FC236}">
                <a16:creationId xmlns:a16="http://schemas.microsoft.com/office/drawing/2014/main" id="{30240E5A-50A4-114E-AD24-55E3157EBE70}"/>
              </a:ext>
            </a:extLst>
          </p:cNvPr>
          <p:cNvSpPr/>
          <p:nvPr/>
        </p:nvSpPr>
        <p:spPr>
          <a:xfrm>
            <a:off x="1087394" y="1600265"/>
            <a:ext cx="9761837" cy="3337388"/>
          </a:xfrm>
          <a:prstGeom prst="rect">
            <a:avLst/>
          </a:prstGeom>
        </p:spPr>
        <p:txBody>
          <a:bodyPr wrap="square">
            <a:spAutoFit/>
          </a:bodyPr>
          <a:lstStyle/>
          <a:p>
            <a:pPr algn="just">
              <a:lnSpc>
                <a:spcPct val="107000"/>
              </a:lnSpc>
              <a:spcAft>
                <a:spcPts val="800"/>
              </a:spcAft>
            </a:pPr>
            <a:r>
              <a:rPr lang="pt-PT" dirty="0">
                <a:latin typeface="Arial" panose="020B0604020202020204" pitchFamily="34" charset="0"/>
                <a:ea typeface="Calibri" panose="020F0502020204030204" pitchFamily="34" charset="0"/>
                <a:cs typeface="Times New Roman" panose="02020603050405020304" pitchFamily="18" charset="0"/>
              </a:rPr>
              <a:t>Outro aspeto importante foi o alargamento da União Europeia a mais dez países, com diferentes realidades e problemas significativamente diferentes dos verificados na UE15. Se aspetos como o subfinanciamento e a fraca ou mesmo inexistente concorrência eram uma realidade na UE15, nestes novos países a situação era ainda mais dramática, colidindo com os objetivos prosseguidos pela política de transportes da União. É importante fazer-se uma reflexão sobre o papel do setor ferroviário numa perspetiva integradora com os demais meios de transporte, designadamente, no seu contributo na redução dos efeitos negativos do setor dos transportes no ambiente. O futuro dos caminhos-de-ferro exige o esforço conjunto de governos e instituições europeias na prossecução e efetiva implementação de uma política de transportes que torne o setor sustentável, cumprindo os desígnios da EDS e posterior revisão de 2006. </a:t>
            </a:r>
            <a:endParaRPr lang="pt-PT" sz="14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 name="fondu.mp3" descr="fondu.mp3">
            <a:hlinkClick r:id="" action="ppaction://media"/>
            <a:extLst>
              <a:ext uri="{FF2B5EF4-FFF2-40B4-BE49-F238E27FC236}">
                <a16:creationId xmlns:a16="http://schemas.microsoft.com/office/drawing/2014/main" id="{AC776A71-957B-4169-91B1-0C7508FB3202}"/>
              </a:ext>
            </a:extLst>
          </p:cNvPr>
          <p:cNvPicPr>
            <a:picLocks noChangeAspect="1"/>
          </p:cNvPicPr>
          <p:nvPr>
            <a:audioFile r:link="rId1"/>
            <p:extLst>
              <p:ext uri="{DAA4B4D4-6D71-4841-9C94-3DE7FCFB9230}">
                <p14:media xmlns:p14="http://schemas.microsoft.com/office/powerpoint/2010/main" r:embed="rId2">
                  <p14:trim st="2147000" end="1.3833297959E6"/>
                </p14:media>
              </p:ext>
            </p:extLst>
          </p:nvPr>
        </p:nvPicPr>
        <p:blipFill>
          <a:blip r:embed="rId5"/>
          <a:stretch>
            <a:fillRect/>
          </a:stretch>
        </p:blipFill>
        <p:spPr>
          <a:xfrm>
            <a:off x="11255631" y="733889"/>
            <a:ext cx="812800" cy="812800"/>
          </a:xfrm>
          <a:prstGeom prst="rect">
            <a:avLst/>
          </a:prstGeom>
        </p:spPr>
      </p:pic>
      <p:pic>
        <p:nvPicPr>
          <p:cNvPr id="5" name="Música sem título.mp3" descr="Música sem título.mp3">
            <a:hlinkClick r:id="" action="ppaction://media"/>
            <a:extLst>
              <a:ext uri="{FF2B5EF4-FFF2-40B4-BE49-F238E27FC236}">
                <a16:creationId xmlns:a16="http://schemas.microsoft.com/office/drawing/2014/main" id="{9CB68607-93A8-44D6-A088-5D3A6DF00BCD}"/>
              </a:ext>
            </a:extLst>
          </p:cNvPr>
          <p:cNvPicPr>
            <a:picLocks noChangeAspect="1"/>
          </p:cNvPicPr>
          <p:nvPr>
            <a:audioFile r:link="rId1"/>
            <p:extLst>
              <p:ext uri="{DAA4B4D4-6D71-4841-9C94-3DE7FCFB9230}">
                <p14:media xmlns:p14="http://schemas.microsoft.com/office/powerpoint/2010/main" r:embed="rId3">
                  <p14:trim st="2147000" end="1.166800775E6"/>
                </p14:media>
              </p:ext>
            </p:extLst>
          </p:nvPr>
        </p:nvPicPr>
        <p:blipFill>
          <a:blip r:embed="rId5"/>
          <a:stretch>
            <a:fillRect/>
          </a:stretch>
        </p:blipFill>
        <p:spPr>
          <a:xfrm>
            <a:off x="11255631" y="0"/>
            <a:ext cx="812800" cy="812800"/>
          </a:xfrm>
          <a:prstGeom prst="rect">
            <a:avLst/>
          </a:prstGeom>
        </p:spPr>
      </p:pic>
    </p:spTree>
    <p:extLst>
      <p:ext uri="{BB962C8B-B14F-4D97-AF65-F5344CB8AC3E}">
        <p14:creationId xmlns:p14="http://schemas.microsoft.com/office/powerpoint/2010/main" val="3779892016"/>
      </p:ext>
    </p:extLst>
  </p:cSld>
  <p:clrMapOvr>
    <a:masterClrMapping/>
  </p:clrMapOvr>
  <mc:AlternateContent xmlns:mc="http://schemas.openxmlformats.org/markup-compatibility/2006" xmlns:p14="http://schemas.microsoft.com/office/powerpoint/2010/main">
    <mc:Choice Requires="p14">
      <p:transition spd="slow" p14:dur="2000" advTm="66578"/>
    </mc:Choice>
    <mc:Fallback xmlns="">
      <p:transition spd="slow" advTm="665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3"/>
                </p:tgtEl>
              </p:cMediaNode>
            </p:audio>
            <p:audio>
              <p:cMediaNode numSld="999" showWhenStopped="0">
                <p:cTn id="11" fill="hold" display="0">
                  <p:stCondLst>
                    <p:cond delay="indefinite"/>
                  </p:stCondLst>
                  <p:endCondLst>
                    <p:cond evt="onStopAudio" delay="0">
                      <p:tgtEl>
                        <p:sldTgt/>
                      </p:tgtEl>
                    </p:cond>
                  </p:endCondLst>
                </p:cTn>
                <p:tgtEl>
                  <p:spTgt spid="5"/>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tângulo 3">
            <a:extLst>
              <a:ext uri="{FF2B5EF4-FFF2-40B4-BE49-F238E27FC236}">
                <a16:creationId xmlns:a16="http://schemas.microsoft.com/office/drawing/2014/main" id="{1A985BD8-D1F5-0B4B-86EE-1F99D902DCA4}"/>
              </a:ext>
            </a:extLst>
          </p:cNvPr>
          <p:cNvSpPr/>
          <p:nvPr/>
        </p:nvSpPr>
        <p:spPr>
          <a:xfrm>
            <a:off x="1110049" y="1263194"/>
            <a:ext cx="9971902" cy="4135299"/>
          </a:xfrm>
          <a:prstGeom prst="rect">
            <a:avLst/>
          </a:prstGeom>
        </p:spPr>
        <p:txBody>
          <a:bodyPr wrap="square">
            <a:spAutoFit/>
          </a:bodyPr>
          <a:lstStyle/>
          <a:p>
            <a:pPr algn="ctr">
              <a:lnSpc>
                <a:spcPct val="107000"/>
              </a:lnSpc>
              <a:spcAft>
                <a:spcPts val="800"/>
              </a:spcAft>
            </a:pPr>
            <a:r>
              <a:rPr lang="pt-PT" b="1" dirty="0">
                <a:latin typeface="Arial" panose="020B0604020202020204" pitchFamily="34" charset="0"/>
                <a:ea typeface="Calibri" panose="020F0502020204030204" pitchFamily="34" charset="0"/>
                <a:cs typeface="Times New Roman" panose="02020603050405020304" pitchFamily="18" charset="0"/>
              </a:rPr>
              <a:t>Qual a mais significativa questão-chave?</a:t>
            </a:r>
            <a:endParaRPr lang="pt-PT" sz="14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pt-PT" dirty="0">
                <a:latin typeface="Arial" panose="020B0604020202020204" pitchFamily="34" charset="0"/>
                <a:ea typeface="Calibri" panose="020F0502020204030204" pitchFamily="34" charset="0"/>
                <a:cs typeface="Times New Roman" panose="02020603050405020304" pitchFamily="18" charset="0"/>
              </a:rPr>
              <a:t>Desde a publicação do Livro Branco em 2001, </a:t>
            </a:r>
            <a:r>
              <a:rPr lang="pt-PT" b="1" dirty="0">
                <a:latin typeface="Arial" panose="020B0604020202020204" pitchFamily="34" charset="0"/>
                <a:ea typeface="Calibri" panose="020F0502020204030204" pitchFamily="34" charset="0"/>
                <a:cs typeface="Times New Roman" panose="02020603050405020304" pitchFamily="18" charset="0"/>
              </a:rPr>
              <a:t>a questão ambiental tornou-se numa das questões-chave da política de transportes da União. </a:t>
            </a:r>
            <a:endParaRPr lang="pt-PT" sz="14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pt-PT" dirty="0">
                <a:latin typeface="Arial" panose="020B0604020202020204" pitchFamily="34" charset="0"/>
                <a:ea typeface="Calibri" panose="020F0502020204030204" pitchFamily="34" charset="0"/>
                <a:cs typeface="Times New Roman" panose="02020603050405020304" pitchFamily="18" charset="0"/>
              </a:rPr>
              <a:t>É, por isso, de saudar a referência da Comunicação à redução de energias não renováveis no setor dos transportes considerando-a como essencial na diminuição das consequências indesejáveis para o ambiente. Os desafios ambientais são inúmeros sendo a redução do consumo de energias não renováveis um dos principais. A este propósito, o setor ferroviário já está apto a usar energias renováveis, mas este potencial apenas pode ser realizado se a energia elétrica usada for proveniente de energias renováveis . Simultaneamente, a redução de emissões de gases com efeito de estufa é um dos principais desafios da União Europeia, que acordou formalmente o compromisso de redução de 20% para 2020, mas ofereceu-se para aumentar este valor para 30% se outros países industrializados concordarem com um valor semelhante. </a:t>
            </a:r>
            <a:endParaRPr lang="pt-PT" sz="14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 name="fondu.mp3" descr="fondu.mp3">
            <a:hlinkClick r:id="" action="ppaction://media"/>
            <a:extLst>
              <a:ext uri="{FF2B5EF4-FFF2-40B4-BE49-F238E27FC236}">
                <a16:creationId xmlns:a16="http://schemas.microsoft.com/office/drawing/2014/main" id="{2256FCC9-99C4-4701-83ED-1ED6FDA0D5ED}"/>
              </a:ext>
            </a:extLst>
          </p:cNvPr>
          <p:cNvPicPr>
            <a:picLocks noChangeAspect="1"/>
          </p:cNvPicPr>
          <p:nvPr>
            <a:audioFile r:link="rId1"/>
            <p:extLst>
              <p:ext uri="{DAA4B4D4-6D71-4841-9C94-3DE7FCFB9230}">
                <p14:media xmlns:p14="http://schemas.microsoft.com/office/powerpoint/2010/main" r:embed="rId2">
                  <p14:trim st="2214000" end="1.3223297959E6"/>
                </p14:media>
              </p:ext>
            </p:extLst>
          </p:nvPr>
        </p:nvPicPr>
        <p:blipFill>
          <a:blip r:embed="rId5"/>
          <a:stretch>
            <a:fillRect/>
          </a:stretch>
        </p:blipFill>
        <p:spPr>
          <a:xfrm>
            <a:off x="11199673" y="793681"/>
            <a:ext cx="812800" cy="812800"/>
          </a:xfrm>
          <a:prstGeom prst="rect">
            <a:avLst/>
          </a:prstGeom>
        </p:spPr>
      </p:pic>
      <p:pic>
        <p:nvPicPr>
          <p:cNvPr id="5" name="Música sem título.mp3" descr="Música sem título.mp3">
            <a:hlinkClick r:id="" action="ppaction://media"/>
            <a:extLst>
              <a:ext uri="{FF2B5EF4-FFF2-40B4-BE49-F238E27FC236}">
                <a16:creationId xmlns:a16="http://schemas.microsoft.com/office/drawing/2014/main" id="{570E5194-EE25-4508-96A6-7B5AC6CD0723}"/>
              </a:ext>
            </a:extLst>
          </p:cNvPr>
          <p:cNvPicPr>
            <a:picLocks noChangeAspect="1"/>
          </p:cNvPicPr>
          <p:nvPr>
            <a:audioFile r:link="rId1"/>
            <p:extLst>
              <p:ext uri="{DAA4B4D4-6D71-4841-9C94-3DE7FCFB9230}">
                <p14:media xmlns:p14="http://schemas.microsoft.com/office/powerpoint/2010/main" r:embed="rId3">
                  <p14:trim st="2214000" end="1.105800775E6"/>
                </p14:media>
              </p:ext>
            </p:extLst>
          </p:nvPr>
        </p:nvPicPr>
        <p:blipFill>
          <a:blip r:embed="rId5"/>
          <a:stretch>
            <a:fillRect/>
          </a:stretch>
        </p:blipFill>
        <p:spPr>
          <a:xfrm>
            <a:off x="11199673" y="142151"/>
            <a:ext cx="812800" cy="812800"/>
          </a:xfrm>
          <a:prstGeom prst="rect">
            <a:avLst/>
          </a:prstGeom>
        </p:spPr>
      </p:pic>
    </p:spTree>
    <p:extLst>
      <p:ext uri="{BB962C8B-B14F-4D97-AF65-F5344CB8AC3E}">
        <p14:creationId xmlns:p14="http://schemas.microsoft.com/office/powerpoint/2010/main" val="1691473870"/>
      </p:ext>
    </p:extLst>
  </p:cSld>
  <p:clrMapOvr>
    <a:masterClrMapping/>
  </p:clrMapOvr>
  <mc:AlternateContent xmlns:mc="http://schemas.openxmlformats.org/markup-compatibility/2006" xmlns:p14="http://schemas.microsoft.com/office/powerpoint/2010/main">
    <mc:Choice Requires="p14">
      <p:transition spd="slow" p14:dur="2000" advTm="61223"/>
    </mc:Choice>
    <mc:Fallback xmlns="">
      <p:transition spd="slow" advTm="612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3"/>
                </p:tgtEl>
              </p:cMediaNode>
            </p:audio>
            <p:audio>
              <p:cMediaNode numSld="999" showWhenStopped="0">
                <p:cTn id="11" fill="hold" display="0">
                  <p:stCondLst>
                    <p:cond delay="indefinite"/>
                  </p:stCondLst>
                  <p:endCondLst>
                    <p:cond evt="onStopAudio" delay="0">
                      <p:tgtEl>
                        <p:sldTgt/>
                      </p:tgtEl>
                    </p:cond>
                  </p:endCondLst>
                </p:cTn>
                <p:tgtEl>
                  <p:spTgt spid="5"/>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tângulo 3">
            <a:extLst>
              <a:ext uri="{FF2B5EF4-FFF2-40B4-BE49-F238E27FC236}">
                <a16:creationId xmlns:a16="http://schemas.microsoft.com/office/drawing/2014/main" id="{FF0208DB-AF95-364A-BE07-C0AACC45484B}"/>
              </a:ext>
            </a:extLst>
          </p:cNvPr>
          <p:cNvSpPr/>
          <p:nvPr/>
        </p:nvSpPr>
        <p:spPr>
          <a:xfrm>
            <a:off x="584886" y="1240846"/>
            <a:ext cx="11022227" cy="4032707"/>
          </a:xfrm>
          <a:prstGeom prst="rect">
            <a:avLst/>
          </a:prstGeom>
        </p:spPr>
        <p:txBody>
          <a:bodyPr wrap="square">
            <a:spAutoFit/>
          </a:bodyPr>
          <a:lstStyle/>
          <a:p>
            <a:pPr marL="457200" algn="just">
              <a:lnSpc>
                <a:spcPct val="107000"/>
              </a:lnSpc>
            </a:pPr>
            <a:r>
              <a:rPr lang="pt-PT" dirty="0">
                <a:latin typeface="Arial" panose="020B0604020202020204" pitchFamily="34" charset="0"/>
                <a:ea typeface="Calibri" panose="020F0502020204030204" pitchFamily="34" charset="0"/>
                <a:cs typeface="Times New Roman" panose="02020603050405020304" pitchFamily="18" charset="0"/>
              </a:rPr>
              <a:t>Durão Barroso, então Presidente da Comissão Europeia, salientou, em Janeiro de 2008, que o trabalho de reduzir as emissões globais até 2020 se devia iniciar urgentemente, na altura.</a:t>
            </a:r>
            <a:endParaRPr lang="pt-PT" sz="1400" dirty="0">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800"/>
              </a:spcAft>
            </a:pPr>
            <a:r>
              <a:rPr lang="pt-PT" dirty="0">
                <a:latin typeface="Arial" panose="020B0604020202020204" pitchFamily="34" charset="0"/>
                <a:ea typeface="Calibri" panose="020F0502020204030204" pitchFamily="34" charset="0"/>
                <a:cs typeface="Times New Roman" panose="02020603050405020304" pitchFamily="18" charset="0"/>
              </a:rPr>
              <a:t>O Parlamento Europeu, em Janeiro de 2009, apelou para uma redução de emissões de pelo menos 80% até 2050. Por isso, a conferência em Copenhaga foi muito importante e constituiu, muito provavelmente, a última oportunidade de ratificação do Protocolo de Quioto. </a:t>
            </a:r>
            <a:endParaRPr lang="pt-PT" sz="1400" dirty="0">
              <a:latin typeface="Calibri" panose="020F0502020204030204" pitchFamily="34" charset="0"/>
              <a:ea typeface="Calibri" panose="020F0502020204030204" pitchFamily="34" charset="0"/>
              <a:cs typeface="Times New Roman" panose="02020603050405020304" pitchFamily="18" charset="0"/>
            </a:endParaRPr>
          </a:p>
          <a:p>
            <a:pPr marL="449580" algn="just">
              <a:lnSpc>
                <a:spcPct val="107000"/>
              </a:lnSpc>
              <a:spcAft>
                <a:spcPts val="800"/>
              </a:spcAft>
            </a:pPr>
            <a:r>
              <a:rPr lang="pt-PT" dirty="0">
                <a:latin typeface="Arial" panose="020B0604020202020204" pitchFamily="34" charset="0"/>
                <a:ea typeface="Calibri" panose="020F0502020204030204" pitchFamily="34" charset="0"/>
                <a:cs typeface="Times New Roman" panose="02020603050405020304" pitchFamily="18" charset="0"/>
              </a:rPr>
              <a:t>Sem dúvida que </a:t>
            </a:r>
            <a:r>
              <a:rPr lang="pt-PT" b="1" dirty="0">
                <a:latin typeface="Arial" panose="020B0604020202020204" pitchFamily="34" charset="0"/>
                <a:ea typeface="Calibri" panose="020F0502020204030204" pitchFamily="34" charset="0"/>
                <a:cs typeface="Times New Roman" panose="02020603050405020304" pitchFamily="18" charset="0"/>
              </a:rPr>
              <a:t>o sector ferroviário é, de longe, o modo de transporte menos poluidor</a:t>
            </a:r>
            <a:r>
              <a:rPr lang="pt-PT" dirty="0">
                <a:latin typeface="Arial" panose="020B0604020202020204" pitchFamily="34" charset="0"/>
                <a:ea typeface="Calibri" panose="020F0502020204030204" pitchFamily="34" charset="0"/>
                <a:cs typeface="Times New Roman" panose="02020603050405020304" pitchFamily="18" charset="0"/>
              </a:rPr>
              <a:t>. No entanto, continua a ser o modo de transporte mais onerado e, se nada for feito sê-lo-á ainda mais, uma vez que da Diretiva do Comércio de Emissões,  revista (2009/29/CE), resultou que a partir de 2013 o setor ferroviário teria custos adicionais anuais na ordem dos € 500 milhões de euros. No entanto, os caminhos-de-ferro já participam através da inclusão do setor de produção de eletricidade no ETS. Ao contrário, os transportes rodoviários e marítimos constituem os únicos modos sem metas climáticas específicas ou instrumentos de mercado para alcançarem reduções concretas de emissões de gases com efeito de estufa. </a:t>
            </a:r>
            <a:endParaRPr lang="pt-PT" sz="14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 name="fondu.mp3" descr="fondu.mp3">
            <a:hlinkClick r:id="" action="ppaction://media"/>
            <a:extLst>
              <a:ext uri="{FF2B5EF4-FFF2-40B4-BE49-F238E27FC236}">
                <a16:creationId xmlns:a16="http://schemas.microsoft.com/office/drawing/2014/main" id="{72FB5DFC-E021-499B-A885-DC83C961EA8B}"/>
              </a:ext>
            </a:extLst>
          </p:cNvPr>
          <p:cNvPicPr>
            <a:picLocks noChangeAspect="1"/>
          </p:cNvPicPr>
          <p:nvPr>
            <a:audioFile r:link="rId1"/>
            <p:extLst>
              <p:ext uri="{DAA4B4D4-6D71-4841-9C94-3DE7FCFB9230}">
                <p14:media xmlns:p14="http://schemas.microsoft.com/office/powerpoint/2010/main" r:embed="rId2">
                  <p14:trim st="2275000" end="1.2283297959E6"/>
                </p14:media>
              </p:ext>
            </p:extLst>
          </p:nvPr>
        </p:nvPicPr>
        <p:blipFill>
          <a:blip r:embed="rId5"/>
          <a:stretch>
            <a:fillRect/>
          </a:stretch>
        </p:blipFill>
        <p:spPr>
          <a:xfrm>
            <a:off x="11277600" y="771647"/>
            <a:ext cx="812800" cy="812800"/>
          </a:xfrm>
          <a:prstGeom prst="rect">
            <a:avLst/>
          </a:prstGeom>
        </p:spPr>
      </p:pic>
      <p:pic>
        <p:nvPicPr>
          <p:cNvPr id="5" name="Música sem título.mp3" descr="Música sem título.mp3">
            <a:hlinkClick r:id="" action="ppaction://media"/>
            <a:extLst>
              <a:ext uri="{FF2B5EF4-FFF2-40B4-BE49-F238E27FC236}">
                <a16:creationId xmlns:a16="http://schemas.microsoft.com/office/drawing/2014/main" id="{CAEE6380-B095-4962-B7E1-855B68C98594}"/>
              </a:ext>
            </a:extLst>
          </p:cNvPr>
          <p:cNvPicPr>
            <a:picLocks noChangeAspect="1"/>
          </p:cNvPicPr>
          <p:nvPr>
            <a:audioFile r:link="rId1"/>
            <p:extLst>
              <p:ext uri="{DAA4B4D4-6D71-4841-9C94-3DE7FCFB9230}">
                <p14:media xmlns:p14="http://schemas.microsoft.com/office/powerpoint/2010/main" r:embed="rId3">
                  <p14:trim st="2275000" end="1.011800775E6"/>
                </p14:media>
              </p:ext>
            </p:extLst>
          </p:nvPr>
        </p:nvPicPr>
        <p:blipFill>
          <a:blip r:embed="rId5"/>
          <a:stretch>
            <a:fillRect/>
          </a:stretch>
        </p:blipFill>
        <p:spPr>
          <a:xfrm>
            <a:off x="11277600" y="103390"/>
            <a:ext cx="812800" cy="812800"/>
          </a:xfrm>
          <a:prstGeom prst="rect">
            <a:avLst/>
          </a:prstGeom>
        </p:spPr>
      </p:pic>
    </p:spTree>
    <p:extLst>
      <p:ext uri="{BB962C8B-B14F-4D97-AF65-F5344CB8AC3E}">
        <p14:creationId xmlns:p14="http://schemas.microsoft.com/office/powerpoint/2010/main" val="3947713652"/>
      </p:ext>
    </p:extLst>
  </p:cSld>
  <p:clrMapOvr>
    <a:masterClrMapping/>
  </p:clrMapOvr>
  <mc:AlternateContent xmlns:mc="http://schemas.openxmlformats.org/markup-compatibility/2006" xmlns:p14="http://schemas.microsoft.com/office/powerpoint/2010/main">
    <mc:Choice Requires="p14">
      <p:transition spd="slow" p14:dur="2000" advTm="93912"/>
    </mc:Choice>
    <mc:Fallback xmlns="">
      <p:transition spd="slow" advTm="939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3"/>
                </p:tgtEl>
              </p:cMediaNode>
            </p:audio>
            <p:audio>
              <p:cMediaNode numSld="999" showWhenStopped="0">
                <p:cTn id="11" fill="hold" display="0">
                  <p:stCondLst>
                    <p:cond delay="indefinite"/>
                  </p:stCondLst>
                  <p:endCondLst>
                    <p:cond evt="onStopAudio" delay="0">
                      <p:tgtEl>
                        <p:sldTgt/>
                      </p:tgtEl>
                    </p:cond>
                  </p:endCondLst>
                </p:cTn>
                <p:tgtEl>
                  <p:spTgt spid="5"/>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tângulo 3">
            <a:extLst>
              <a:ext uri="{FF2B5EF4-FFF2-40B4-BE49-F238E27FC236}">
                <a16:creationId xmlns:a16="http://schemas.microsoft.com/office/drawing/2014/main" id="{A78E0452-C9E7-414A-9A6A-393D44C79F69}"/>
              </a:ext>
            </a:extLst>
          </p:cNvPr>
          <p:cNvSpPr/>
          <p:nvPr/>
        </p:nvSpPr>
        <p:spPr>
          <a:xfrm>
            <a:off x="939114" y="569146"/>
            <a:ext cx="10330248" cy="5126981"/>
          </a:xfrm>
          <a:prstGeom prst="rect">
            <a:avLst/>
          </a:prstGeom>
        </p:spPr>
        <p:txBody>
          <a:bodyPr wrap="square">
            <a:spAutoFit/>
          </a:bodyPr>
          <a:lstStyle/>
          <a:p>
            <a:pPr algn="just">
              <a:lnSpc>
                <a:spcPct val="107000"/>
              </a:lnSpc>
              <a:spcAft>
                <a:spcPts val="800"/>
              </a:spcAft>
            </a:pPr>
            <a:r>
              <a:rPr lang="pt-PT" dirty="0">
                <a:latin typeface="Arial" panose="020B0604020202020204" pitchFamily="34" charset="0"/>
                <a:ea typeface="Calibri" panose="020F0502020204030204" pitchFamily="34" charset="0"/>
                <a:cs typeface="Arial" panose="020B0604020202020204" pitchFamily="34" charset="0"/>
              </a:rPr>
              <a:t>Todos os meios de transporte deveriam pagar uma tarifação correta pelas externalidades que provocam. Por isso, as metas assumidas pela UE, pelo Presidente da Comissão e pelo Parlamento Europeu só são possíveis se forem adotadas políticas que promovam um </a:t>
            </a:r>
            <a:r>
              <a:rPr lang="pt-PT" b="1" dirty="0">
                <a:latin typeface="Arial" panose="020B0604020202020204" pitchFamily="34" charset="0"/>
                <a:ea typeface="Calibri" panose="020F0502020204030204" pitchFamily="34" charset="0"/>
                <a:cs typeface="Arial" panose="020B0604020202020204" pitchFamily="34" charset="0"/>
              </a:rPr>
              <a:t>modo de transporte que seja ambientalmente sustentável, o transporte ferroviário</a:t>
            </a:r>
            <a:r>
              <a:rPr lang="pt-PT" dirty="0">
                <a:latin typeface="Arial" panose="020B0604020202020204" pitchFamily="34" charset="0"/>
                <a:ea typeface="Calibri" panose="020F0502020204030204" pitchFamily="34" charset="0"/>
                <a:cs typeface="Arial" panose="020B0604020202020204" pitchFamily="34" charset="0"/>
              </a:rPr>
              <a:t>. </a:t>
            </a:r>
            <a:endParaRPr lang="pt-PT" sz="1400" dirty="0">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pt-PT" dirty="0">
                <a:latin typeface="Arial" panose="020B0604020202020204" pitchFamily="34" charset="0"/>
                <a:ea typeface="Calibri" panose="020F0502020204030204" pitchFamily="34" charset="0"/>
                <a:cs typeface="Arial" panose="020B0604020202020204" pitchFamily="34" charset="0"/>
              </a:rPr>
              <a:t>De salientar que o transporte ferroviário de mercadorias produz um quarto das emissões em comparação com as do transporte por vias de navegação interior e um oitavo das emissões do modo rodoviário.</a:t>
            </a:r>
            <a:endParaRPr lang="pt-PT" sz="1400" dirty="0">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pt-PT" dirty="0">
                <a:latin typeface="Arial" panose="020B0604020202020204" pitchFamily="34" charset="0"/>
                <a:ea typeface="Calibri" panose="020F0502020204030204" pitchFamily="34" charset="0"/>
                <a:cs typeface="Arial" panose="020B0604020202020204" pitchFamily="34" charset="0"/>
              </a:rPr>
              <a:t>A taxação a todos os meios de transporte das externalidades que provocam seria fundamental para que os cidadãos identificassem, de forma clara, a melhor alternativa possível. Uma das vantagens da internalização dos custos externos seria a resolução dos problemas no setor dos transportes sem custos para os governos, que poderiam canalizar as receitas provenientes desta taxação para investimentos, por exemplo, na </a:t>
            </a:r>
            <a:r>
              <a:rPr lang="pt-PT" dirty="0" err="1">
                <a:latin typeface="Arial" panose="020B0604020202020204" pitchFamily="34" charset="0"/>
                <a:ea typeface="Calibri" panose="020F0502020204030204" pitchFamily="34" charset="0"/>
                <a:cs typeface="Arial" panose="020B0604020202020204" pitchFamily="34" charset="0"/>
              </a:rPr>
              <a:t>infra-estrutura</a:t>
            </a:r>
            <a:r>
              <a:rPr lang="pt-PT" dirty="0">
                <a:latin typeface="Arial" panose="020B0604020202020204" pitchFamily="34" charset="0"/>
                <a:ea typeface="Calibri" panose="020F0502020204030204" pitchFamily="34" charset="0"/>
                <a:cs typeface="Arial" panose="020B0604020202020204" pitchFamily="34" charset="0"/>
              </a:rPr>
              <a:t> ferroviária. </a:t>
            </a:r>
            <a:endParaRPr lang="pt-PT" sz="1400" dirty="0">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pt-PT" dirty="0">
                <a:latin typeface="Arial" panose="020B0604020202020204" pitchFamily="34" charset="0"/>
                <a:ea typeface="Calibri" panose="020F0502020204030204" pitchFamily="34" charset="0"/>
                <a:cs typeface="Arial" panose="020B0604020202020204" pitchFamily="34" charset="0"/>
              </a:rPr>
              <a:t>Simultaneamente, seriam reduzidas as emissões de gases com efeito de estufa e a transferência de transporte da rodovia para a ferrovia tornar-se-ia uma realidade, que de acordo com um estudo efetuado se traduzirá numa mudança de 10% do tráfego total e numa redução de 7% de emissões até 2020.</a:t>
            </a:r>
            <a:endParaRPr lang="pt-PT" sz="14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3" name="fondu.mp3" descr="fondu.mp3">
            <a:hlinkClick r:id="" action="ppaction://media"/>
            <a:extLst>
              <a:ext uri="{FF2B5EF4-FFF2-40B4-BE49-F238E27FC236}">
                <a16:creationId xmlns:a16="http://schemas.microsoft.com/office/drawing/2014/main" id="{22559207-8B60-4704-B536-827FBE7658FD}"/>
              </a:ext>
            </a:extLst>
          </p:cNvPr>
          <p:cNvPicPr>
            <a:picLocks noChangeAspect="1"/>
          </p:cNvPicPr>
          <p:nvPr>
            <a:audioFile r:link="rId1"/>
            <p:extLst>
              <p:ext uri="{DAA4B4D4-6D71-4841-9C94-3DE7FCFB9230}">
                <p14:media xmlns:p14="http://schemas.microsoft.com/office/powerpoint/2010/main" r:embed="rId2">
                  <p14:trim st="2369000" end="1.1373297959E6"/>
                </p14:media>
              </p:ext>
            </p:extLst>
          </p:nvPr>
        </p:nvPicPr>
        <p:blipFill>
          <a:blip r:embed="rId5"/>
          <a:stretch>
            <a:fillRect/>
          </a:stretch>
        </p:blipFill>
        <p:spPr>
          <a:xfrm>
            <a:off x="11183838" y="755473"/>
            <a:ext cx="812800" cy="812800"/>
          </a:xfrm>
          <a:prstGeom prst="rect">
            <a:avLst/>
          </a:prstGeom>
        </p:spPr>
      </p:pic>
      <p:pic>
        <p:nvPicPr>
          <p:cNvPr id="5" name="Música sem título.mp3" descr="Música sem título.mp3">
            <a:hlinkClick r:id="" action="ppaction://media"/>
            <a:extLst>
              <a:ext uri="{FF2B5EF4-FFF2-40B4-BE49-F238E27FC236}">
                <a16:creationId xmlns:a16="http://schemas.microsoft.com/office/drawing/2014/main" id="{D5904C2E-B7C2-4770-A86F-48405A85961E}"/>
              </a:ext>
            </a:extLst>
          </p:cNvPr>
          <p:cNvPicPr>
            <a:picLocks noChangeAspect="1"/>
          </p:cNvPicPr>
          <p:nvPr>
            <a:audioFile r:link="rId1"/>
            <p:extLst>
              <p:ext uri="{DAA4B4D4-6D71-4841-9C94-3DE7FCFB9230}">
                <p14:media xmlns:p14="http://schemas.microsoft.com/office/powerpoint/2010/main" r:embed="rId3">
                  <p14:trim st="2369000" end="920800.775"/>
                </p14:media>
              </p:ext>
            </p:extLst>
          </p:nvPr>
        </p:nvPicPr>
        <p:blipFill>
          <a:blip r:embed="rId5"/>
          <a:stretch>
            <a:fillRect/>
          </a:stretch>
        </p:blipFill>
        <p:spPr>
          <a:xfrm>
            <a:off x="11183838" y="77637"/>
            <a:ext cx="812800" cy="812800"/>
          </a:xfrm>
          <a:prstGeom prst="rect">
            <a:avLst/>
          </a:prstGeom>
        </p:spPr>
      </p:pic>
    </p:spTree>
    <p:extLst>
      <p:ext uri="{BB962C8B-B14F-4D97-AF65-F5344CB8AC3E}">
        <p14:creationId xmlns:p14="http://schemas.microsoft.com/office/powerpoint/2010/main" val="3639981091"/>
      </p:ext>
    </p:extLst>
  </p:cSld>
  <p:clrMapOvr>
    <a:masterClrMapping/>
  </p:clrMapOvr>
  <mc:AlternateContent xmlns:mc="http://schemas.openxmlformats.org/markup-compatibility/2006" xmlns:p14="http://schemas.microsoft.com/office/powerpoint/2010/main">
    <mc:Choice Requires="p14">
      <p:transition spd="slow" p14:dur="2000" advTm="90775"/>
    </mc:Choice>
    <mc:Fallback xmlns="">
      <p:transition spd="slow" advTm="907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3"/>
                </p:tgtEl>
              </p:cMediaNode>
            </p:audio>
            <p:audio>
              <p:cMediaNode numSld="999" showWhenStopped="0">
                <p:cTn id="11" fill="hold" display="0">
                  <p:stCondLst>
                    <p:cond delay="indefinite"/>
                  </p:stCondLst>
                  <p:endCondLst>
                    <p:cond evt="onStopAudio" delay="0">
                      <p:tgtEl>
                        <p:sldTgt/>
                      </p:tgtEl>
                    </p:cond>
                  </p:endCondLst>
                </p:cTn>
                <p:tgtEl>
                  <p:spTgt spid="5"/>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tângulo 3">
            <a:extLst>
              <a:ext uri="{FF2B5EF4-FFF2-40B4-BE49-F238E27FC236}">
                <a16:creationId xmlns:a16="http://schemas.microsoft.com/office/drawing/2014/main" id="{82270426-4968-E644-B5D9-E349D450636D}"/>
              </a:ext>
            </a:extLst>
          </p:cNvPr>
          <p:cNvSpPr/>
          <p:nvPr/>
        </p:nvSpPr>
        <p:spPr>
          <a:xfrm>
            <a:off x="955589" y="1161872"/>
            <a:ext cx="10280822" cy="4534255"/>
          </a:xfrm>
          <a:prstGeom prst="rect">
            <a:avLst/>
          </a:prstGeom>
        </p:spPr>
        <p:txBody>
          <a:bodyPr wrap="square">
            <a:spAutoFit/>
          </a:bodyPr>
          <a:lstStyle/>
          <a:p>
            <a:pPr algn="ctr">
              <a:lnSpc>
                <a:spcPct val="107000"/>
              </a:lnSpc>
              <a:spcAft>
                <a:spcPts val="800"/>
              </a:spcAft>
            </a:pPr>
            <a:r>
              <a:rPr lang="pt-PT" b="1" dirty="0">
                <a:latin typeface="Arial" panose="020B0604020202020204" pitchFamily="34" charset="0"/>
                <a:ea typeface="Calibri" panose="020F0502020204030204" pitchFamily="34" charset="0"/>
                <a:cs typeface="Times New Roman" panose="02020603050405020304" pitchFamily="18" charset="0"/>
              </a:rPr>
              <a:t>Qual o benefício da opção pelo transporte ferroviário?</a:t>
            </a:r>
            <a:endParaRPr lang="pt-PT" sz="1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itchFamily="2" charset="2"/>
              <a:buChar char=""/>
            </a:pPr>
            <a:r>
              <a:rPr lang="pt-PT" dirty="0">
                <a:latin typeface="Arial" panose="020B0604020202020204" pitchFamily="34" charset="0"/>
                <a:ea typeface="Calibri" panose="020F0502020204030204" pitchFamily="34" charset="0"/>
                <a:cs typeface="Times New Roman" panose="02020603050405020304" pitchFamily="18" charset="0"/>
              </a:rPr>
              <a:t>Ao optar-se pela solução menos dispendiosa aumentar-se-ia a concorrência no setor dos transportes, permitindo ganhos exponenciais para a economia, para o ambiente e para os consumidores e, com isso, a promoção do desenvolvimento sustentável. </a:t>
            </a:r>
            <a:endParaRPr lang="pt-PT" sz="1400" dirty="0">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pPr>
            <a:r>
              <a:rPr lang="pt-PT" dirty="0">
                <a:latin typeface="Arial" panose="020B0604020202020204" pitchFamily="34" charset="0"/>
                <a:ea typeface="Calibri" panose="020F0502020204030204" pitchFamily="34" charset="0"/>
                <a:cs typeface="Times New Roman" panose="02020603050405020304" pitchFamily="18" charset="0"/>
              </a:rPr>
              <a:t> </a:t>
            </a:r>
            <a:endParaRPr lang="pt-PT" sz="1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itchFamily="2" charset="2"/>
              <a:buChar char=""/>
            </a:pPr>
            <a:r>
              <a:rPr lang="pt-PT" dirty="0">
                <a:latin typeface="Arial" panose="020B0604020202020204" pitchFamily="34" charset="0"/>
                <a:ea typeface="Calibri" panose="020F0502020204030204" pitchFamily="34" charset="0"/>
                <a:cs typeface="Times New Roman" panose="02020603050405020304" pitchFamily="18" charset="0"/>
              </a:rPr>
              <a:t>As novas tecnologias proporcionarão serviços inovadores, mais confortáveis para os passageiros, reforçarão a segurança e reduzirão os impactos ambientais. As novas tecnologias permitirão o decréscimo de emissões; </a:t>
            </a:r>
            <a:endParaRPr lang="pt-PT" sz="14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pt-PT" dirty="0">
                <a:latin typeface="Arial" panose="020B0604020202020204" pitchFamily="34" charset="0"/>
                <a:ea typeface="Calibri" panose="020F0502020204030204" pitchFamily="34" charset="0"/>
                <a:cs typeface="Times New Roman" panose="02020603050405020304" pitchFamily="18" charset="0"/>
              </a:rPr>
              <a:t> </a:t>
            </a:r>
            <a:endParaRPr lang="pt-PT" sz="1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itchFamily="2" charset="2"/>
              <a:buChar char=""/>
            </a:pPr>
            <a:r>
              <a:rPr lang="pt-PT" dirty="0">
                <a:latin typeface="Arial" panose="020B0604020202020204" pitchFamily="34" charset="0"/>
                <a:ea typeface="Calibri" panose="020F0502020204030204" pitchFamily="34" charset="0"/>
                <a:cs typeface="Times New Roman" panose="02020603050405020304" pitchFamily="18" charset="0"/>
              </a:rPr>
              <a:t>Aumento da capacidade do sistema ferroviário com a introdução de comboios com maior capacidade, condução mais eficiente com as consequentes economias energéticas, tipos de marcha superiores reduzindo os tempos de trajeto, introdução do sistema ERTMS possibilitando uma maior densidade de tráfego sem comprometer os níveis elevados de segurança do setor; </a:t>
            </a:r>
            <a:endParaRPr lang="pt-PT" sz="14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 name="fondu.mp3" descr="fondu.mp3">
            <a:hlinkClick r:id="" action="ppaction://media"/>
            <a:extLst>
              <a:ext uri="{FF2B5EF4-FFF2-40B4-BE49-F238E27FC236}">
                <a16:creationId xmlns:a16="http://schemas.microsoft.com/office/drawing/2014/main" id="{898CDBFE-612B-44A4-99D3-83011D0A1F20}"/>
              </a:ext>
            </a:extLst>
          </p:cNvPr>
          <p:cNvPicPr>
            <a:picLocks noChangeAspect="1"/>
          </p:cNvPicPr>
          <p:nvPr>
            <a:audioFile r:link="rId1"/>
            <p:extLst>
              <p:ext uri="{DAA4B4D4-6D71-4841-9C94-3DE7FCFB9230}">
                <p14:media xmlns:p14="http://schemas.microsoft.com/office/powerpoint/2010/main" r:embed="rId2">
                  <p14:trim st="2459000" end="1.0743297959E6"/>
                </p14:media>
              </p:ext>
            </p:extLst>
          </p:nvPr>
        </p:nvPicPr>
        <p:blipFill>
          <a:blip r:embed="rId5"/>
          <a:stretch>
            <a:fillRect/>
          </a:stretch>
        </p:blipFill>
        <p:spPr>
          <a:xfrm>
            <a:off x="11164163" y="755472"/>
            <a:ext cx="812800" cy="812800"/>
          </a:xfrm>
          <a:prstGeom prst="rect">
            <a:avLst/>
          </a:prstGeom>
        </p:spPr>
      </p:pic>
      <p:pic>
        <p:nvPicPr>
          <p:cNvPr id="5" name="Música sem título.mp3" descr="Música sem título.mp3">
            <a:hlinkClick r:id="" action="ppaction://media"/>
            <a:extLst>
              <a:ext uri="{FF2B5EF4-FFF2-40B4-BE49-F238E27FC236}">
                <a16:creationId xmlns:a16="http://schemas.microsoft.com/office/drawing/2014/main" id="{CF5C4C5A-684D-4C50-8D8E-B40C66CD8F67}"/>
              </a:ext>
            </a:extLst>
          </p:cNvPr>
          <p:cNvPicPr>
            <a:picLocks noChangeAspect="1"/>
          </p:cNvPicPr>
          <p:nvPr>
            <a:audioFile r:link="rId1"/>
            <p:extLst>
              <p:ext uri="{DAA4B4D4-6D71-4841-9C94-3DE7FCFB9230}">
                <p14:media xmlns:p14="http://schemas.microsoft.com/office/powerpoint/2010/main" r:embed="rId3">
                  <p14:trim st="2459000" end="857800.775"/>
                </p14:media>
              </p:ext>
            </p:extLst>
          </p:nvPr>
        </p:nvPicPr>
        <p:blipFill>
          <a:blip r:embed="rId5"/>
          <a:stretch>
            <a:fillRect/>
          </a:stretch>
        </p:blipFill>
        <p:spPr>
          <a:xfrm>
            <a:off x="11164163" y="63903"/>
            <a:ext cx="812800" cy="812800"/>
          </a:xfrm>
          <a:prstGeom prst="rect">
            <a:avLst/>
          </a:prstGeom>
        </p:spPr>
      </p:pic>
    </p:spTree>
    <p:extLst>
      <p:ext uri="{BB962C8B-B14F-4D97-AF65-F5344CB8AC3E}">
        <p14:creationId xmlns:p14="http://schemas.microsoft.com/office/powerpoint/2010/main" val="295559095"/>
      </p:ext>
    </p:extLst>
  </p:cSld>
  <p:clrMapOvr>
    <a:masterClrMapping/>
  </p:clrMapOvr>
  <mc:AlternateContent xmlns:mc="http://schemas.openxmlformats.org/markup-compatibility/2006" xmlns:p14="http://schemas.microsoft.com/office/powerpoint/2010/main">
    <mc:Choice Requires="p14">
      <p:transition spd="slow" p14:dur="2000" advTm="62494"/>
    </mc:Choice>
    <mc:Fallback xmlns="">
      <p:transition spd="slow" advTm="624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3"/>
                </p:tgtEl>
              </p:cMediaNode>
            </p:audio>
            <p:audio>
              <p:cMediaNode numSld="999" showWhenStopped="0">
                <p:cTn id="11" fill="hold" display="0">
                  <p:stCondLst>
                    <p:cond delay="indefinite"/>
                  </p:stCondLst>
                  <p:endCondLst>
                    <p:cond evt="onStopAudio" delay="0">
                      <p:tgtEl>
                        <p:sldTgt/>
                      </p:tgtEl>
                    </p:cond>
                  </p:endCondLst>
                </p:cTn>
                <p:tgtEl>
                  <p:spTgt spid="5"/>
                </p:tgtEl>
              </p:cMediaNode>
            </p:audi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tângulo 3">
            <a:extLst>
              <a:ext uri="{FF2B5EF4-FFF2-40B4-BE49-F238E27FC236}">
                <a16:creationId xmlns:a16="http://schemas.microsoft.com/office/drawing/2014/main" id="{E934F0AD-DCB8-804D-8505-939080C6E726}"/>
              </a:ext>
            </a:extLst>
          </p:cNvPr>
          <p:cNvSpPr/>
          <p:nvPr/>
        </p:nvSpPr>
        <p:spPr>
          <a:xfrm>
            <a:off x="1223319" y="1315761"/>
            <a:ext cx="9341708" cy="4226478"/>
          </a:xfrm>
          <a:prstGeom prst="rect">
            <a:avLst/>
          </a:prstGeom>
        </p:spPr>
        <p:txBody>
          <a:bodyPr wrap="square">
            <a:spAutoFit/>
          </a:bodyPr>
          <a:lstStyle/>
          <a:p>
            <a:pPr marL="342900" lvl="0" indent="-342900" algn="just">
              <a:lnSpc>
                <a:spcPct val="107000"/>
              </a:lnSpc>
              <a:buFont typeface="Symbol" pitchFamily="2" charset="2"/>
              <a:buChar char=""/>
            </a:pPr>
            <a:r>
              <a:rPr lang="pt-PT" dirty="0">
                <a:latin typeface="Arial" panose="020B0604020202020204" pitchFamily="34" charset="0"/>
                <a:ea typeface="Calibri" panose="020F0502020204030204" pitchFamily="34" charset="0"/>
                <a:cs typeface="Times New Roman" panose="02020603050405020304" pitchFamily="18" charset="0"/>
              </a:rPr>
              <a:t>Material circulante com uma menor tara permitindo o transporte de cargas mais pesadas; </a:t>
            </a:r>
            <a:endParaRPr lang="pt-PT" sz="1400" dirty="0">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pPr>
            <a:r>
              <a:rPr lang="pt-PT" dirty="0">
                <a:latin typeface="Arial" panose="020B0604020202020204" pitchFamily="34" charset="0"/>
                <a:ea typeface="Calibri" panose="020F0502020204030204" pitchFamily="34" charset="0"/>
                <a:cs typeface="Times New Roman" panose="02020603050405020304" pitchFamily="18" charset="0"/>
              </a:rPr>
              <a:t> </a:t>
            </a:r>
            <a:endParaRPr lang="pt-PT" sz="1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itchFamily="2" charset="2"/>
              <a:buChar char=""/>
            </a:pPr>
            <a:r>
              <a:rPr lang="pt-PT" dirty="0">
                <a:latin typeface="Arial" panose="020B0604020202020204" pitchFamily="34" charset="0"/>
                <a:ea typeface="Calibri" panose="020F0502020204030204" pitchFamily="34" charset="0"/>
                <a:cs typeface="Times New Roman" panose="02020603050405020304" pitchFamily="18" charset="0"/>
              </a:rPr>
              <a:t>Aplicação integral das especificações técnicas de interoperabilidade, assim como também das aplicações telemáticas, reduzindo, assim, o consumo energético e as emissões de gases com efeito de estufa; </a:t>
            </a:r>
            <a:endParaRPr lang="pt-PT" sz="1400" dirty="0">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pPr>
            <a:r>
              <a:rPr lang="pt-PT" dirty="0">
                <a:latin typeface="Arial" panose="020B0604020202020204" pitchFamily="34" charset="0"/>
                <a:ea typeface="Calibri" panose="020F0502020204030204" pitchFamily="34" charset="0"/>
                <a:cs typeface="Times New Roman" panose="02020603050405020304" pitchFamily="18" charset="0"/>
              </a:rPr>
              <a:t> </a:t>
            </a:r>
            <a:endParaRPr lang="pt-PT" sz="1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itchFamily="2" charset="2"/>
              <a:buChar char=""/>
            </a:pPr>
            <a:r>
              <a:rPr lang="pt-PT" dirty="0">
                <a:latin typeface="Arial" panose="020B0604020202020204" pitchFamily="34" charset="0"/>
                <a:ea typeface="Calibri" panose="020F0502020204030204" pitchFamily="34" charset="0"/>
                <a:cs typeface="Times New Roman" panose="02020603050405020304" pitchFamily="18" charset="0"/>
              </a:rPr>
              <a:t>Eletrificação das linhas; </a:t>
            </a:r>
            <a:endParaRPr lang="pt-PT" sz="1400" dirty="0">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pPr>
            <a:r>
              <a:rPr lang="pt-PT" dirty="0">
                <a:latin typeface="Arial" panose="020B0604020202020204" pitchFamily="34" charset="0"/>
                <a:ea typeface="Calibri" panose="020F0502020204030204" pitchFamily="34" charset="0"/>
                <a:cs typeface="Times New Roman" panose="02020603050405020304" pitchFamily="18" charset="0"/>
              </a:rPr>
              <a:t> </a:t>
            </a:r>
            <a:endParaRPr lang="pt-PT" sz="1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itchFamily="2" charset="2"/>
              <a:buChar char=""/>
            </a:pPr>
            <a:r>
              <a:rPr lang="pt-PT" dirty="0">
                <a:latin typeface="Arial" panose="020B0604020202020204" pitchFamily="34" charset="0"/>
                <a:ea typeface="Calibri" panose="020F0502020204030204" pitchFamily="34" charset="0"/>
                <a:cs typeface="Times New Roman" panose="02020603050405020304" pitchFamily="18" charset="0"/>
              </a:rPr>
              <a:t>Introdução de locomotivas a diesel ecológicas; </a:t>
            </a:r>
            <a:endParaRPr lang="pt-PT" sz="1400" dirty="0">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pPr>
            <a:r>
              <a:rPr lang="pt-PT" dirty="0">
                <a:latin typeface="Arial" panose="020B0604020202020204" pitchFamily="34" charset="0"/>
                <a:ea typeface="Calibri" panose="020F0502020204030204" pitchFamily="34" charset="0"/>
                <a:cs typeface="Times New Roman" panose="02020603050405020304" pitchFamily="18" charset="0"/>
              </a:rPr>
              <a:t> </a:t>
            </a:r>
            <a:endParaRPr lang="pt-PT" sz="1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itchFamily="2" charset="2"/>
              <a:buChar char=""/>
            </a:pPr>
            <a:r>
              <a:rPr lang="pt-PT" dirty="0">
                <a:latin typeface="Arial" panose="020B0604020202020204" pitchFamily="34" charset="0"/>
                <a:ea typeface="Calibri" panose="020F0502020204030204" pitchFamily="34" charset="0"/>
                <a:cs typeface="Times New Roman" panose="02020603050405020304" pitchFamily="18" charset="0"/>
              </a:rPr>
              <a:t>Aumento de eficiência energética pela utilização, por exemplo, de tecnologias de frenagem regenerativas. </a:t>
            </a:r>
            <a:endParaRPr lang="pt-PT" sz="1400" dirty="0">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pt-PT" dirty="0">
                <a:latin typeface="Arial" panose="020B0604020202020204" pitchFamily="34" charset="0"/>
                <a:ea typeface="Calibri" panose="020F0502020204030204" pitchFamily="34" charset="0"/>
                <a:cs typeface="Times New Roman" panose="02020603050405020304" pitchFamily="18" charset="0"/>
              </a:rPr>
              <a:t> </a:t>
            </a:r>
            <a:endParaRPr lang="pt-PT" sz="14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 name="fondu.mp3" descr="fondu.mp3">
            <a:hlinkClick r:id="" action="ppaction://media"/>
            <a:extLst>
              <a:ext uri="{FF2B5EF4-FFF2-40B4-BE49-F238E27FC236}">
                <a16:creationId xmlns:a16="http://schemas.microsoft.com/office/drawing/2014/main" id="{071DA1B6-E70D-4FFA-90F1-DE8EA1C850E6}"/>
              </a:ext>
            </a:extLst>
          </p:cNvPr>
          <p:cNvPicPr>
            <a:picLocks noChangeAspect="1"/>
          </p:cNvPicPr>
          <p:nvPr>
            <a:audioFile r:link="rId1"/>
            <p:extLst>
              <p:ext uri="{DAA4B4D4-6D71-4841-9C94-3DE7FCFB9230}">
                <p14:media xmlns:p14="http://schemas.microsoft.com/office/powerpoint/2010/main" r:embed="rId2">
                  <p14:trim st="2522000" end="1.0333297959E6"/>
                </p14:media>
              </p:ext>
            </p:extLst>
          </p:nvPr>
        </p:nvPicPr>
        <p:blipFill>
          <a:blip r:embed="rId5"/>
          <a:stretch>
            <a:fillRect/>
          </a:stretch>
        </p:blipFill>
        <p:spPr>
          <a:xfrm>
            <a:off x="11093142" y="908192"/>
            <a:ext cx="812800" cy="812800"/>
          </a:xfrm>
          <a:prstGeom prst="rect">
            <a:avLst/>
          </a:prstGeom>
        </p:spPr>
      </p:pic>
      <p:pic>
        <p:nvPicPr>
          <p:cNvPr id="5" name="Música sem título.mp3" descr="Música sem título.mp3">
            <a:hlinkClick r:id="" action="ppaction://media"/>
            <a:extLst>
              <a:ext uri="{FF2B5EF4-FFF2-40B4-BE49-F238E27FC236}">
                <a16:creationId xmlns:a16="http://schemas.microsoft.com/office/drawing/2014/main" id="{9F4D603D-5C13-4F10-92B6-FCF9941E9364}"/>
              </a:ext>
            </a:extLst>
          </p:cNvPr>
          <p:cNvPicPr>
            <a:picLocks noChangeAspect="1"/>
          </p:cNvPicPr>
          <p:nvPr>
            <a:audioFile r:link="rId1"/>
            <p:extLst>
              <p:ext uri="{DAA4B4D4-6D71-4841-9C94-3DE7FCFB9230}">
                <p14:media xmlns:p14="http://schemas.microsoft.com/office/powerpoint/2010/main" r:embed="rId3">
                  <p14:trim st="2522000" end="816800.775"/>
                </p14:media>
              </p:ext>
            </p:extLst>
          </p:nvPr>
        </p:nvPicPr>
        <p:blipFill>
          <a:blip r:embed="rId5"/>
          <a:stretch>
            <a:fillRect/>
          </a:stretch>
        </p:blipFill>
        <p:spPr>
          <a:xfrm>
            <a:off x="11093142" y="95392"/>
            <a:ext cx="812800" cy="812800"/>
          </a:xfrm>
          <a:prstGeom prst="rect">
            <a:avLst/>
          </a:prstGeom>
        </p:spPr>
      </p:pic>
    </p:spTree>
    <p:extLst>
      <p:ext uri="{BB962C8B-B14F-4D97-AF65-F5344CB8AC3E}">
        <p14:creationId xmlns:p14="http://schemas.microsoft.com/office/powerpoint/2010/main" val="1769320420"/>
      </p:ext>
    </p:extLst>
  </p:cSld>
  <p:clrMapOvr>
    <a:masterClrMapping/>
  </p:clrMapOvr>
  <mc:AlternateContent xmlns:mc="http://schemas.openxmlformats.org/markup-compatibility/2006" xmlns:p14="http://schemas.microsoft.com/office/powerpoint/2010/main">
    <mc:Choice Requires="p14">
      <p:transition spd="slow" p14:dur="2000" advTm="40992"/>
    </mc:Choice>
    <mc:Fallback xmlns="">
      <p:transition spd="slow" advTm="409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3"/>
                </p:tgtEl>
              </p:cMediaNode>
            </p:audio>
            <p:audio>
              <p:cMediaNode numSld="999" showWhenStopped="0">
                <p:cTn id="11" fill="hold" display="0">
                  <p:stCondLst>
                    <p:cond delay="indefinite"/>
                  </p:stCondLst>
                  <p:endCondLst>
                    <p:cond evt="onStopAudio" delay="0">
                      <p:tgtEl>
                        <p:sldTgt/>
                      </p:tgtEl>
                    </p:cond>
                  </p:endCondLst>
                </p:cTn>
                <p:tgtEl>
                  <p:spTgt spid="5"/>
                </p:tgtEl>
              </p:cMediaNode>
            </p:audi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tângulo 3">
            <a:extLst>
              <a:ext uri="{FF2B5EF4-FFF2-40B4-BE49-F238E27FC236}">
                <a16:creationId xmlns:a16="http://schemas.microsoft.com/office/drawing/2014/main" id="{DD86E4C0-D830-DF49-A467-51B5C4B35844}"/>
              </a:ext>
            </a:extLst>
          </p:cNvPr>
          <p:cNvSpPr/>
          <p:nvPr/>
        </p:nvSpPr>
        <p:spPr>
          <a:xfrm>
            <a:off x="807308" y="745692"/>
            <a:ext cx="10577384" cy="4729372"/>
          </a:xfrm>
          <a:prstGeom prst="rect">
            <a:avLst/>
          </a:prstGeom>
        </p:spPr>
        <p:txBody>
          <a:bodyPr wrap="square">
            <a:spAutoFit/>
          </a:bodyPr>
          <a:lstStyle/>
          <a:p>
            <a:pPr algn="ctr">
              <a:lnSpc>
                <a:spcPct val="107000"/>
              </a:lnSpc>
              <a:spcAft>
                <a:spcPts val="800"/>
              </a:spcAft>
            </a:pPr>
            <a:r>
              <a:rPr lang="pt-PT" b="1" dirty="0">
                <a:latin typeface="Arial" panose="020B0604020202020204" pitchFamily="34" charset="0"/>
                <a:ea typeface="Calibri" panose="020F0502020204030204" pitchFamily="34" charset="0"/>
                <a:cs typeface="Times New Roman" panose="02020603050405020304" pitchFamily="18" charset="0"/>
              </a:rPr>
              <a:t>O que tem vindo a fazer a U.E. e os estados-membros ?</a:t>
            </a:r>
            <a:endParaRPr lang="pt-PT" sz="1400" dirty="0">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pPr>
            <a:r>
              <a:rPr lang="pt-PT" dirty="0">
                <a:latin typeface="Arial" panose="020B0604020202020204" pitchFamily="34" charset="0"/>
                <a:ea typeface="Calibri" panose="020F0502020204030204" pitchFamily="34" charset="0"/>
                <a:cs typeface="Times New Roman" panose="02020603050405020304" pitchFamily="18" charset="0"/>
              </a:rPr>
              <a:t> </a:t>
            </a:r>
            <a:endParaRPr lang="pt-PT" sz="1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Arial" panose="020B0604020202020204" pitchFamily="34" charset="0"/>
              <a:buChar char="•"/>
            </a:pPr>
            <a:r>
              <a:rPr lang="pt-PT" dirty="0">
                <a:latin typeface="Arial" panose="020B0604020202020204" pitchFamily="34" charset="0"/>
                <a:ea typeface="Calibri" panose="020F0502020204030204" pitchFamily="34" charset="0"/>
                <a:cs typeface="Times New Roman" panose="02020603050405020304" pitchFamily="18" charset="0"/>
              </a:rPr>
              <a:t>Criação da Rede Transeuropeia de Transportes. Aquando da sua criação teve em vista impulsionar a coesão económica, social e territorial, foi adotada em 1996 e teve a sua última alteração em 2004, a Rede Transeuropeia de Transportes. As orientações RTE-T são o quadro geral de referência para a implementação da rede de transportes e de identificação de projetos de interesse comum e visam a integração das redes nacionais e os modos de transporte, ligando as regiões periféricas da União Europeia ao centro da Europa.</a:t>
            </a:r>
            <a:endParaRPr lang="pt-PT" sz="14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pt-PT" dirty="0">
                <a:latin typeface="Arial" panose="020B0604020202020204" pitchFamily="34" charset="0"/>
                <a:ea typeface="Calibri" panose="020F0502020204030204" pitchFamily="34" charset="0"/>
                <a:cs typeface="Times New Roman" panose="02020603050405020304" pitchFamily="18" charset="0"/>
              </a:rPr>
              <a:t> </a:t>
            </a:r>
            <a:endParaRPr lang="pt-PT" sz="1400" dirty="0">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pt-PT" dirty="0">
                <a:latin typeface="Arial" panose="020B0604020202020204" pitchFamily="34" charset="0"/>
                <a:ea typeface="Calibri" panose="020F0502020204030204" pitchFamily="34" charset="0"/>
              </a:rPr>
              <a:t>estabelecimento de uma rede única multimodal Europeia e desenvolvimento de sistemas tecnológicos eficazes e seguros. Por isso, os responsáveis políticos europeus decidiram estabelecer a rede transeuropeia de transportes, potenciando a circulação fácil e rápida de pessoas e bens entre os Estados-Membros e garantindo conexões internacionais. Além disso, o estabelecimento de uma rede transporte transeuropeia eficiente (RTE-T) foi um elemento-chave na estratégia de Lisboa, que estimula a competitividade e o emprego na Europa.</a:t>
            </a:r>
            <a:endParaRPr lang="pt-PT" dirty="0"/>
          </a:p>
        </p:txBody>
      </p:sp>
      <p:pic>
        <p:nvPicPr>
          <p:cNvPr id="3" name="fondu.mp3" descr="fondu.mp3">
            <a:hlinkClick r:id="" action="ppaction://media"/>
            <a:extLst>
              <a:ext uri="{FF2B5EF4-FFF2-40B4-BE49-F238E27FC236}">
                <a16:creationId xmlns:a16="http://schemas.microsoft.com/office/drawing/2014/main" id="{68D2426C-FE33-4338-B4E2-936813DBB634}"/>
              </a:ext>
            </a:extLst>
          </p:cNvPr>
          <p:cNvPicPr>
            <a:picLocks noChangeAspect="1"/>
          </p:cNvPicPr>
          <p:nvPr>
            <a:audioFile r:link="rId1"/>
            <p:extLst>
              <p:ext uri="{DAA4B4D4-6D71-4841-9C94-3DE7FCFB9230}">
                <p14:media xmlns:p14="http://schemas.microsoft.com/office/powerpoint/2010/main" r:embed="rId2">
                  <p14:trim st="2565000" end="940329.7959"/>
                </p14:media>
              </p:ext>
            </p:extLst>
          </p:nvPr>
        </p:nvPicPr>
        <p:blipFill>
          <a:blip r:embed="rId5"/>
          <a:stretch>
            <a:fillRect/>
          </a:stretch>
        </p:blipFill>
        <p:spPr>
          <a:xfrm>
            <a:off x="11095955" y="745692"/>
            <a:ext cx="812800" cy="812800"/>
          </a:xfrm>
          <a:prstGeom prst="rect">
            <a:avLst/>
          </a:prstGeom>
        </p:spPr>
      </p:pic>
      <p:pic>
        <p:nvPicPr>
          <p:cNvPr id="5" name="Música sem título.mp3" descr="Música sem título.mp3">
            <a:hlinkClick r:id="" action="ppaction://media"/>
            <a:extLst>
              <a:ext uri="{FF2B5EF4-FFF2-40B4-BE49-F238E27FC236}">
                <a16:creationId xmlns:a16="http://schemas.microsoft.com/office/drawing/2014/main" id="{36BE50FF-5430-471E-8480-5A9F082A9B09}"/>
              </a:ext>
            </a:extLst>
          </p:cNvPr>
          <p:cNvPicPr>
            <a:picLocks noChangeAspect="1"/>
          </p:cNvPicPr>
          <p:nvPr>
            <a:audioFile r:link="rId1"/>
            <p:extLst>
              <p:ext uri="{DAA4B4D4-6D71-4841-9C94-3DE7FCFB9230}">
                <p14:media xmlns:p14="http://schemas.microsoft.com/office/powerpoint/2010/main" r:embed="rId3">
                  <p14:trim st="2565000" end="723800.775"/>
                </p14:media>
              </p:ext>
            </p:extLst>
          </p:nvPr>
        </p:nvPicPr>
        <p:blipFill>
          <a:blip r:embed="rId5"/>
          <a:stretch>
            <a:fillRect/>
          </a:stretch>
        </p:blipFill>
        <p:spPr>
          <a:xfrm>
            <a:off x="11127946" y="86514"/>
            <a:ext cx="812800" cy="812800"/>
          </a:xfrm>
          <a:prstGeom prst="rect">
            <a:avLst/>
          </a:prstGeom>
        </p:spPr>
      </p:pic>
    </p:spTree>
    <p:extLst>
      <p:ext uri="{BB962C8B-B14F-4D97-AF65-F5344CB8AC3E}">
        <p14:creationId xmlns:p14="http://schemas.microsoft.com/office/powerpoint/2010/main" val="2971733259"/>
      </p:ext>
    </p:extLst>
  </p:cSld>
  <p:clrMapOvr>
    <a:masterClrMapping/>
  </p:clrMapOvr>
  <mc:AlternateContent xmlns:mc="http://schemas.openxmlformats.org/markup-compatibility/2006" xmlns:p14="http://schemas.microsoft.com/office/powerpoint/2010/main">
    <mc:Choice Requires="p14">
      <p:transition spd="slow" p14:dur="2000" advTm="94476"/>
    </mc:Choice>
    <mc:Fallback xmlns="">
      <p:transition spd="slow" advTm="944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3"/>
                </p:tgtEl>
              </p:cMediaNode>
            </p:audio>
            <p:audio>
              <p:cMediaNode numSld="999" showWhenStopped="0">
                <p:cTn id="11" fill="hold" display="0">
                  <p:stCondLst>
                    <p:cond delay="indefinite"/>
                  </p:stCondLst>
                  <p:endCondLst>
                    <p:cond evt="onStopAudio" delay="0">
                      <p:tgtEl>
                        <p:sldTgt/>
                      </p:tgtEl>
                    </p:cond>
                  </p:endCondLst>
                </p:cTn>
                <p:tgtEl>
                  <p:spTgt spid="5"/>
                </p:tgtEl>
              </p:cMediaNode>
            </p:audi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tângulo 3">
            <a:extLst>
              <a:ext uri="{FF2B5EF4-FFF2-40B4-BE49-F238E27FC236}">
                <a16:creationId xmlns:a16="http://schemas.microsoft.com/office/drawing/2014/main" id="{90016855-A2A6-7845-9974-DCCE60069885}"/>
              </a:ext>
            </a:extLst>
          </p:cNvPr>
          <p:cNvSpPr/>
          <p:nvPr/>
        </p:nvSpPr>
        <p:spPr>
          <a:xfrm>
            <a:off x="0" y="569146"/>
            <a:ext cx="12192000" cy="5719707"/>
          </a:xfrm>
          <a:prstGeom prst="rect">
            <a:avLst/>
          </a:prstGeom>
        </p:spPr>
        <p:txBody>
          <a:bodyPr wrap="square">
            <a:spAutoFit/>
          </a:bodyPr>
          <a:lstStyle/>
          <a:p>
            <a:pPr marL="342900" lvl="0" indent="-342900" algn="just">
              <a:lnSpc>
                <a:spcPct val="107000"/>
              </a:lnSpc>
              <a:spcAft>
                <a:spcPts val="800"/>
              </a:spcAft>
              <a:buFont typeface="Symbol" pitchFamily="2" charset="2"/>
              <a:buChar char=""/>
            </a:pPr>
            <a:r>
              <a:rPr lang="pt-PT" dirty="0">
                <a:latin typeface="Arial" panose="020B0604020202020204" pitchFamily="34" charset="0"/>
                <a:ea typeface="Calibri" panose="020F0502020204030204" pitchFamily="34" charset="0"/>
                <a:cs typeface="Times New Roman" panose="02020603050405020304" pitchFamily="18" charset="0"/>
              </a:rPr>
              <a:t>Promoção de ligações e remoção das das ineficiências das </a:t>
            </a:r>
            <a:r>
              <a:rPr lang="pt-PT" dirty="0" err="1">
                <a:latin typeface="Arial" panose="020B0604020202020204" pitchFamily="34" charset="0"/>
                <a:ea typeface="Calibri" panose="020F0502020204030204" pitchFamily="34" charset="0"/>
                <a:cs typeface="Times New Roman" panose="02020603050405020304" pitchFamily="18" charset="0"/>
              </a:rPr>
              <a:t>infra-estruturas</a:t>
            </a:r>
            <a:r>
              <a:rPr lang="pt-PT" dirty="0">
                <a:latin typeface="Arial" panose="020B0604020202020204" pitchFamily="34" charset="0"/>
                <a:ea typeface="Calibri" panose="020F0502020204030204" pitchFamily="34" charset="0"/>
                <a:cs typeface="Times New Roman" panose="02020603050405020304" pitchFamily="18" charset="0"/>
              </a:rPr>
              <a:t> dos transportes, devendo integrar os requisitos de proteção ambiental, com vista ao desenvolvimento sustentável do ambiente, cumprindo, assim, o seu potencial económico e social.</a:t>
            </a:r>
            <a:endParaRPr lang="pt-PT" sz="1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itchFamily="2" charset="2"/>
              <a:buChar char=""/>
            </a:pPr>
            <a:r>
              <a:rPr lang="pt-PT" dirty="0">
                <a:latin typeface="Arial" panose="020B0604020202020204" pitchFamily="34" charset="0"/>
                <a:ea typeface="Calibri" panose="020F0502020204030204" pitchFamily="34" charset="0"/>
                <a:cs typeface="Times New Roman" panose="02020603050405020304" pitchFamily="18" charset="0"/>
              </a:rPr>
              <a:t>Definição clara de projetos prioritários, em estreita colaboração com cada Estado-Membro, de molde a assegurar uma coordenação eficaz, dada a dimensão do investimento. Prevê-se que o investimento para modernizar uma verdadeira rede transeuropeia ronde os 500 biliões de Euros.</a:t>
            </a:r>
            <a:endParaRPr lang="pt-PT" sz="1400" dirty="0">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800"/>
              </a:spcAft>
            </a:pPr>
            <a:r>
              <a:rPr lang="pt-PT" dirty="0">
                <a:latin typeface="Arial" panose="020B0604020202020204" pitchFamily="34" charset="0"/>
                <a:ea typeface="Calibri" panose="020F0502020204030204" pitchFamily="34" charset="0"/>
                <a:cs typeface="Times New Roman" panose="02020603050405020304" pitchFamily="18" charset="0"/>
              </a:rPr>
              <a:t>Uma questão fundamental para o futuro do projeto prende-se com a política de distribuição e racionalização de fundos comunitários, associando-a ao valor dos projetos e ao valor acrescentado que os mesmos trazem à Europa como um todo. </a:t>
            </a:r>
            <a:endParaRPr lang="pt-PT" sz="1400" dirty="0">
              <a:latin typeface="Calibri" panose="020F0502020204030204" pitchFamily="34" charset="0"/>
              <a:ea typeface="Calibri" panose="020F0502020204030204" pitchFamily="34" charset="0"/>
              <a:cs typeface="Times New Roman" panose="02020603050405020304" pitchFamily="18" charset="0"/>
            </a:endParaRPr>
          </a:p>
          <a:p>
            <a:pPr marL="449580" algn="just">
              <a:lnSpc>
                <a:spcPct val="107000"/>
              </a:lnSpc>
              <a:spcAft>
                <a:spcPts val="800"/>
              </a:spcAft>
            </a:pPr>
            <a:r>
              <a:rPr lang="pt-PT" dirty="0">
                <a:latin typeface="Arial" panose="020B0604020202020204" pitchFamily="34" charset="0"/>
                <a:ea typeface="Calibri" panose="020F0502020204030204" pitchFamily="34" charset="0"/>
                <a:cs typeface="Times New Roman" panose="02020603050405020304" pitchFamily="18" charset="0"/>
              </a:rPr>
              <a:t>Os investimentos devem ser canalizados para ligar países e regiões com níveis de desenvolvimento diferentes, ajudando assim a reduzir disparidades e criando um verdadeiro efeito de rede. </a:t>
            </a:r>
            <a:endParaRPr lang="pt-PT" sz="1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itchFamily="2" charset="2"/>
              <a:buChar char=""/>
            </a:pPr>
            <a:r>
              <a:rPr lang="pt-PT" dirty="0">
                <a:latin typeface="Arial" panose="020B0604020202020204" pitchFamily="34" charset="0"/>
                <a:ea typeface="Calibri" panose="020F0502020204030204" pitchFamily="34" charset="0"/>
                <a:cs typeface="Times New Roman" panose="02020603050405020304" pitchFamily="18" charset="0"/>
              </a:rPr>
              <a:t>Criação de instrumentos e mecanismos que pudessem acelerar a implementação de projetos, tendo os Estados-Membros assumido uma responsabilidade mais vinculativa no cumprimento dos mesmos. Como tal, a Comissão Europeia publicou a 4 Fevereiro de 2009 um Livro Verde para revisão da política da Rede Transeuropeia de Transportes (RTE-T). Por conseguinte, a Comissão entendeu que se encontravam reunidas as condições para que se procedesse não apenas a uma análise e eventual atualização dos planos diretores, mas sim a uma revisão de fundo da política de RTE-T.  </a:t>
            </a:r>
            <a:endParaRPr lang="pt-PT" sz="1400" dirty="0">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pPr>
            <a:r>
              <a:rPr lang="pt-PT" dirty="0">
                <a:latin typeface="Arial" panose="020B0604020202020204" pitchFamily="34" charset="0"/>
                <a:ea typeface="Calibri" panose="020F0502020204030204" pitchFamily="34" charset="0"/>
                <a:cs typeface="Times New Roman" panose="02020603050405020304" pitchFamily="18" charset="0"/>
              </a:rPr>
              <a:t> </a:t>
            </a:r>
            <a:endParaRPr lang="pt-PT" sz="140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3" name="fondu.mp3" descr="fondu.mp3">
            <a:hlinkClick r:id="" action="ppaction://media"/>
            <a:extLst>
              <a:ext uri="{FF2B5EF4-FFF2-40B4-BE49-F238E27FC236}">
                <a16:creationId xmlns:a16="http://schemas.microsoft.com/office/drawing/2014/main" id="{4239D831-D253-43EA-BC73-123FA98F4038}"/>
              </a:ext>
            </a:extLst>
          </p:cNvPr>
          <p:cNvPicPr>
            <a:picLocks noChangeAspect="1"/>
          </p:cNvPicPr>
          <p:nvPr>
            <a:audioFile r:link="rId1"/>
            <p:extLst>
              <p:ext uri="{DAA4B4D4-6D71-4841-9C94-3DE7FCFB9230}">
                <p14:media xmlns:p14="http://schemas.microsoft.com/office/powerpoint/2010/main" r:embed="rId2">
                  <p14:trim st="2656000" end="829329.7959"/>
                </p14:media>
              </p:ext>
            </p:extLst>
          </p:nvPr>
        </p:nvPicPr>
        <p:blipFill>
          <a:blip r:embed="rId5"/>
          <a:stretch>
            <a:fillRect/>
          </a:stretch>
        </p:blipFill>
        <p:spPr>
          <a:xfrm>
            <a:off x="11173041" y="975546"/>
            <a:ext cx="812800" cy="812800"/>
          </a:xfrm>
          <a:prstGeom prst="rect">
            <a:avLst/>
          </a:prstGeom>
        </p:spPr>
      </p:pic>
      <p:pic>
        <p:nvPicPr>
          <p:cNvPr id="5" name="Música sem título.mp3" descr="Música sem título.mp3">
            <a:hlinkClick r:id="" action="ppaction://media"/>
            <a:extLst>
              <a:ext uri="{FF2B5EF4-FFF2-40B4-BE49-F238E27FC236}">
                <a16:creationId xmlns:a16="http://schemas.microsoft.com/office/drawing/2014/main" id="{3E7D9933-EE19-4E41-B3CC-C0FD6C07B505}"/>
              </a:ext>
            </a:extLst>
          </p:cNvPr>
          <p:cNvPicPr>
            <a:picLocks noChangeAspect="1"/>
          </p:cNvPicPr>
          <p:nvPr>
            <a:audioFile r:link="rId1"/>
            <p:extLst>
              <p:ext uri="{DAA4B4D4-6D71-4841-9C94-3DE7FCFB9230}">
                <p14:media xmlns:p14="http://schemas.microsoft.com/office/powerpoint/2010/main" r:embed="rId3">
                  <p14:trim st="2656000" end="612800.775"/>
                </p14:media>
              </p:ext>
            </p:extLst>
          </p:nvPr>
        </p:nvPicPr>
        <p:blipFill>
          <a:blip r:embed="rId5"/>
          <a:stretch>
            <a:fillRect/>
          </a:stretch>
        </p:blipFill>
        <p:spPr>
          <a:xfrm>
            <a:off x="11173041" y="0"/>
            <a:ext cx="812800" cy="812800"/>
          </a:xfrm>
          <a:prstGeom prst="rect">
            <a:avLst/>
          </a:prstGeom>
        </p:spPr>
      </p:pic>
    </p:spTree>
    <p:extLst>
      <p:ext uri="{BB962C8B-B14F-4D97-AF65-F5344CB8AC3E}">
        <p14:creationId xmlns:p14="http://schemas.microsoft.com/office/powerpoint/2010/main" val="262280204"/>
      </p:ext>
    </p:extLst>
  </p:cSld>
  <p:clrMapOvr>
    <a:masterClrMapping/>
  </p:clrMapOvr>
  <mc:AlternateContent xmlns:mc="http://schemas.openxmlformats.org/markup-compatibility/2006" xmlns:p14="http://schemas.microsoft.com/office/powerpoint/2010/main">
    <mc:Choice Requires="p14">
      <p:transition spd="slow" p14:dur="2000" advTm="111358"/>
    </mc:Choice>
    <mc:Fallback xmlns="">
      <p:transition spd="slow" advTm="1113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3"/>
                </p:tgtEl>
              </p:cMediaNode>
            </p:audio>
            <p:audio>
              <p:cMediaNode numSld="999" showWhenStopped="0">
                <p:cTn id="11" fill="hold" display="0">
                  <p:stCondLst>
                    <p:cond delay="indefinite"/>
                  </p:stCondLst>
                  <p:endCondLst>
                    <p:cond evt="onStopAudio" delay="0">
                      <p:tgtEl>
                        <p:sldTgt/>
                      </p:tgtEl>
                    </p:cond>
                  </p:endCondLst>
                </p:cTn>
                <p:tgtEl>
                  <p:spTgt spid="5"/>
                </p:tgtEl>
              </p:cMediaNode>
            </p:audi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tângulo 3">
            <a:extLst>
              <a:ext uri="{FF2B5EF4-FFF2-40B4-BE49-F238E27FC236}">
                <a16:creationId xmlns:a16="http://schemas.microsoft.com/office/drawing/2014/main" id="{F077D51B-18EF-714A-87A5-DBD0539B52A8}"/>
              </a:ext>
            </a:extLst>
          </p:cNvPr>
          <p:cNvSpPr/>
          <p:nvPr/>
        </p:nvSpPr>
        <p:spPr>
          <a:xfrm>
            <a:off x="914400" y="2243115"/>
            <a:ext cx="9700054" cy="3633752"/>
          </a:xfrm>
          <a:prstGeom prst="rect">
            <a:avLst/>
          </a:prstGeom>
        </p:spPr>
        <p:txBody>
          <a:bodyPr wrap="square">
            <a:spAutoFit/>
          </a:bodyPr>
          <a:lstStyle/>
          <a:p>
            <a:pPr marL="342900" lvl="0" indent="-342900" algn="just">
              <a:lnSpc>
                <a:spcPct val="107000"/>
              </a:lnSpc>
              <a:spcAft>
                <a:spcPts val="800"/>
              </a:spcAft>
              <a:buFont typeface="Symbol" pitchFamily="2" charset="2"/>
              <a:buChar char=""/>
            </a:pPr>
            <a:r>
              <a:rPr lang="pt-PT" dirty="0">
                <a:latin typeface="Arial" panose="020B0604020202020204" pitchFamily="34" charset="0"/>
                <a:ea typeface="Calibri" panose="020F0502020204030204" pitchFamily="34" charset="0"/>
                <a:cs typeface="Times New Roman" panose="02020603050405020304" pitchFamily="18" charset="0"/>
              </a:rPr>
              <a:t>preocupação ambiental, pelos estados-membros e pelos proponentes, aquando do processo de candidatura, cabendo à União Europeia selecionar e beneficiar as candidaturas mais “amigas do ambiente”. Neste contexto, </a:t>
            </a:r>
            <a:r>
              <a:rPr lang="pt-PT" b="1" dirty="0">
                <a:latin typeface="Arial" panose="020B0604020202020204" pitchFamily="34" charset="0"/>
                <a:ea typeface="Calibri" panose="020F0502020204030204" pitchFamily="34" charset="0"/>
                <a:cs typeface="Times New Roman" panose="02020603050405020304" pitchFamily="18" charset="0"/>
              </a:rPr>
              <a:t>o modo ferroviário desempenha um papel preponderante na prossecução deste objetivo. </a:t>
            </a:r>
            <a:r>
              <a:rPr lang="pt-PT" dirty="0">
                <a:latin typeface="Arial" panose="020B0604020202020204" pitchFamily="34" charset="0"/>
                <a:ea typeface="Calibri" panose="020F0502020204030204" pitchFamily="34" charset="0"/>
                <a:cs typeface="Times New Roman" panose="02020603050405020304" pitchFamily="18" charset="0"/>
              </a:rPr>
              <a:t>Sendo a coesão social um dos aspetos norteadores da RTE-T, a criação de uma </a:t>
            </a:r>
            <a:r>
              <a:rPr lang="pt-PT" dirty="0" err="1">
                <a:latin typeface="Arial" panose="020B0604020202020204" pitchFamily="34" charset="0"/>
                <a:ea typeface="Calibri" panose="020F0502020204030204" pitchFamily="34" charset="0"/>
                <a:cs typeface="Times New Roman" panose="02020603050405020304" pitchFamily="18" charset="0"/>
              </a:rPr>
              <a:t>infra-estrutura</a:t>
            </a:r>
            <a:r>
              <a:rPr lang="pt-PT" dirty="0">
                <a:latin typeface="Arial" panose="020B0604020202020204" pitchFamily="34" charset="0"/>
                <a:ea typeface="Calibri" panose="020F0502020204030204" pitchFamily="34" charset="0"/>
                <a:cs typeface="Times New Roman" panose="02020603050405020304" pitchFamily="18" charset="0"/>
              </a:rPr>
              <a:t> de transportes eficiente, flexível, segura e sustentável, pode ser considerada como uma condição necessária para o desenvolvimento económico, dado que aumenta a produtividade e, portanto, as perspetivas de desenvolvimento das regiões em causa, facilitando a circulação de pessoas e bens. O desenvolvimento das redes transeuropeias de transportes é uma das prioridades da Política de Coesão. Investimentos em </a:t>
            </a:r>
            <a:r>
              <a:rPr lang="pt-PT" dirty="0" err="1">
                <a:latin typeface="Arial" panose="020B0604020202020204" pitchFamily="34" charset="0"/>
                <a:ea typeface="Calibri" panose="020F0502020204030204" pitchFamily="34" charset="0"/>
                <a:cs typeface="Times New Roman" panose="02020603050405020304" pitchFamily="18" charset="0"/>
              </a:rPr>
              <a:t>infra-estruturas</a:t>
            </a:r>
            <a:r>
              <a:rPr lang="pt-PT" dirty="0">
                <a:latin typeface="Arial" panose="020B0604020202020204" pitchFamily="34" charset="0"/>
                <a:ea typeface="Calibri" panose="020F0502020204030204" pitchFamily="34" charset="0"/>
                <a:cs typeface="Times New Roman" panose="02020603050405020304" pitchFamily="18" charset="0"/>
              </a:rPr>
              <a:t> de transporte foram identificados como áreas prioritárias de crescimento da União Europeia e da Estratégia de Lisboa. </a:t>
            </a:r>
            <a:endParaRPr lang="pt-PT"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Retângulo 4">
            <a:extLst>
              <a:ext uri="{FF2B5EF4-FFF2-40B4-BE49-F238E27FC236}">
                <a16:creationId xmlns:a16="http://schemas.microsoft.com/office/drawing/2014/main" id="{A72D5AEA-3A38-214C-92E7-26D8F19DA600}"/>
              </a:ext>
            </a:extLst>
          </p:cNvPr>
          <p:cNvSpPr/>
          <p:nvPr/>
        </p:nvSpPr>
        <p:spPr>
          <a:xfrm>
            <a:off x="914401" y="679622"/>
            <a:ext cx="9700053" cy="1262846"/>
          </a:xfrm>
          <a:prstGeom prst="rect">
            <a:avLst/>
          </a:prstGeom>
        </p:spPr>
        <p:txBody>
          <a:bodyPr wrap="square">
            <a:spAutoFit/>
          </a:bodyPr>
          <a:lstStyle/>
          <a:p>
            <a:pPr marL="342900" lvl="0" indent="-342900" algn="just">
              <a:lnSpc>
                <a:spcPct val="107000"/>
              </a:lnSpc>
              <a:spcAft>
                <a:spcPts val="800"/>
              </a:spcAft>
              <a:buFont typeface="Symbol" pitchFamily="2" charset="2"/>
              <a:buChar char=""/>
            </a:pPr>
            <a:r>
              <a:rPr lang="pt-PT" dirty="0">
                <a:latin typeface="Arial" panose="020B0604020202020204" pitchFamily="34" charset="0"/>
                <a:ea typeface="Calibri" panose="020F0502020204030204" pitchFamily="34" charset="0"/>
                <a:cs typeface="Times New Roman" panose="02020603050405020304" pitchFamily="18" charset="0"/>
              </a:rPr>
              <a:t>Promoção de políticas para a criação do que se pode designar por "Mobilidade sustentável", uma vez que, em matéria ambiental, a mobilidade é fundamental para a nossa qualidade de vida e é vital para a competitividade da União Europeia, embora também imponha custos sobre a sociedade, devido aos impactos que ela provoca. </a:t>
            </a:r>
            <a:endParaRPr lang="pt-PT" sz="140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6" name="fondu.mp3" descr="fondu.mp3">
            <a:hlinkClick r:id="" action="ppaction://media"/>
            <a:extLst>
              <a:ext uri="{FF2B5EF4-FFF2-40B4-BE49-F238E27FC236}">
                <a16:creationId xmlns:a16="http://schemas.microsoft.com/office/drawing/2014/main" id="{B2499BA9-7794-476B-B8C1-D2F276D8AD9D}"/>
              </a:ext>
            </a:extLst>
          </p:cNvPr>
          <p:cNvPicPr>
            <a:picLocks noChangeAspect="1"/>
          </p:cNvPicPr>
          <p:nvPr>
            <a:audioFile r:link="rId1"/>
            <p:extLst>
              <p:ext uri="{DAA4B4D4-6D71-4841-9C94-3DE7FCFB9230}">
                <p14:media xmlns:p14="http://schemas.microsoft.com/office/powerpoint/2010/main" r:embed="rId2">
                  <p14:trim st="2768000" end="737329.7959"/>
                </p14:media>
              </p:ext>
            </p:extLst>
          </p:nvPr>
        </p:nvPicPr>
        <p:blipFill>
          <a:blip r:embed="rId5"/>
          <a:stretch>
            <a:fillRect/>
          </a:stretch>
        </p:blipFill>
        <p:spPr>
          <a:xfrm>
            <a:off x="11277599" y="812800"/>
            <a:ext cx="812800" cy="812800"/>
          </a:xfrm>
          <a:prstGeom prst="rect">
            <a:avLst/>
          </a:prstGeom>
        </p:spPr>
      </p:pic>
      <p:pic>
        <p:nvPicPr>
          <p:cNvPr id="7" name="Música sem título.mp3" descr="Música sem título.mp3">
            <a:hlinkClick r:id="" action="ppaction://media"/>
            <a:extLst>
              <a:ext uri="{FF2B5EF4-FFF2-40B4-BE49-F238E27FC236}">
                <a16:creationId xmlns:a16="http://schemas.microsoft.com/office/drawing/2014/main" id="{AB7494AC-2105-474A-B05F-88FEDA3F006B}"/>
              </a:ext>
            </a:extLst>
          </p:cNvPr>
          <p:cNvPicPr>
            <a:picLocks noChangeAspect="1"/>
          </p:cNvPicPr>
          <p:nvPr>
            <a:audioFile r:link="rId1"/>
            <p:extLst>
              <p:ext uri="{DAA4B4D4-6D71-4841-9C94-3DE7FCFB9230}">
                <p14:media xmlns:p14="http://schemas.microsoft.com/office/powerpoint/2010/main" r:embed="rId3">
                  <p14:trim st="2768000" end="520800.775"/>
                </p14:media>
              </p:ext>
            </p:extLst>
          </p:nvPr>
        </p:nvPicPr>
        <p:blipFill>
          <a:blip r:embed="rId5"/>
          <a:stretch>
            <a:fillRect/>
          </a:stretch>
        </p:blipFill>
        <p:spPr>
          <a:xfrm>
            <a:off x="11277599" y="115409"/>
            <a:ext cx="812800" cy="812800"/>
          </a:xfrm>
          <a:prstGeom prst="rect">
            <a:avLst/>
          </a:prstGeom>
        </p:spPr>
      </p:pic>
    </p:spTree>
    <p:extLst>
      <p:ext uri="{BB962C8B-B14F-4D97-AF65-F5344CB8AC3E}">
        <p14:creationId xmlns:p14="http://schemas.microsoft.com/office/powerpoint/2010/main" val="3440103712"/>
      </p:ext>
    </p:extLst>
  </p:cSld>
  <p:clrMapOvr>
    <a:masterClrMapping/>
  </p:clrMapOvr>
  <mc:AlternateContent xmlns:mc="http://schemas.openxmlformats.org/markup-compatibility/2006" xmlns:p14="http://schemas.microsoft.com/office/powerpoint/2010/main">
    <mc:Choice Requires="p14">
      <p:transition spd="slow" p14:dur="2000" advTm="91455"/>
    </mc:Choice>
    <mc:Fallback xmlns="">
      <p:transition spd="slow" advTm="914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6"/>
                </p:tgtEl>
              </p:cMediaNode>
            </p:audio>
            <p:audio>
              <p:cMediaNode numSld="999" showWhenStopped="0">
                <p:cTn id="11" fill="hold" display="0">
                  <p:stCondLst>
                    <p:cond delay="indefinite"/>
                  </p:stCondLst>
                  <p:endCondLst>
                    <p:cond evt="onStopAudio" delay="0">
                      <p:tgtEl>
                        <p:sldTgt/>
                      </p:tgtEl>
                    </p:cond>
                  </p:endCondLst>
                </p:cTn>
                <p:tgtEl>
                  <p:spTgt spid="7"/>
                </p:tgtEl>
              </p:cMediaNode>
            </p:audi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tângulo 3">
            <a:extLst>
              <a:ext uri="{FF2B5EF4-FFF2-40B4-BE49-F238E27FC236}">
                <a16:creationId xmlns:a16="http://schemas.microsoft.com/office/drawing/2014/main" id="{1E117FB5-E013-6449-9C1D-0FC7AA4CC851}"/>
              </a:ext>
            </a:extLst>
          </p:cNvPr>
          <p:cNvSpPr/>
          <p:nvPr/>
        </p:nvSpPr>
        <p:spPr>
          <a:xfrm>
            <a:off x="881449" y="1351261"/>
            <a:ext cx="10429102" cy="3143617"/>
          </a:xfrm>
          <a:prstGeom prst="rect">
            <a:avLst/>
          </a:prstGeom>
        </p:spPr>
        <p:txBody>
          <a:bodyPr wrap="square">
            <a:spAutoFit/>
          </a:bodyPr>
          <a:lstStyle/>
          <a:p>
            <a:pPr marL="342900" lvl="0" indent="-342900" algn="just">
              <a:lnSpc>
                <a:spcPct val="107000"/>
              </a:lnSpc>
              <a:spcAft>
                <a:spcPts val="800"/>
              </a:spcAft>
              <a:buFont typeface="Symbol" pitchFamily="2" charset="2"/>
              <a:buChar char=""/>
            </a:pPr>
            <a:r>
              <a:rPr lang="pt-PT" dirty="0">
                <a:latin typeface="Arial" panose="020B0604020202020204" pitchFamily="34" charset="0"/>
                <a:ea typeface="Calibri" panose="020F0502020204030204" pitchFamily="34" charset="0"/>
                <a:cs typeface="Times New Roman" panose="02020603050405020304" pitchFamily="18" charset="0"/>
              </a:rPr>
              <a:t>ajuda da U.E. com cerca de 38 biliões de euros que apoiaram o desenvolvimento de uma rede de transportes sustentável, distribuídos pelo setor rodoviário, ferroviário e fluvial, no período 2007-2013. Além disso, cerca de 6,2 biliões euros foram dedicados a portos, aeroportos e sistemas inteligentes de transportes. Por conseguinte, toda e qualquer decisão relativa à RTE-T tem de se basear numa rigorosa análise. A intervenção dos estados é, por isso, absolutamente imprescindível. </a:t>
            </a:r>
            <a:endParaRPr lang="pt-PT" sz="1400" dirty="0">
              <a:latin typeface="Calibri" panose="020F0502020204030204" pitchFamily="34" charset="0"/>
              <a:ea typeface="Calibri" panose="020F0502020204030204" pitchFamily="34" charset="0"/>
              <a:cs typeface="Times New Roman" panose="02020603050405020304" pitchFamily="18" charset="0"/>
            </a:endParaRPr>
          </a:p>
          <a:p>
            <a:pPr marL="449580" algn="just">
              <a:lnSpc>
                <a:spcPct val="107000"/>
              </a:lnSpc>
              <a:spcAft>
                <a:spcPts val="800"/>
              </a:spcAft>
            </a:pPr>
            <a:r>
              <a:rPr lang="pt-PT" dirty="0">
                <a:latin typeface="Arial" panose="020B0604020202020204" pitchFamily="34" charset="0"/>
                <a:ea typeface="Calibri" panose="020F0502020204030204" pitchFamily="34" charset="0"/>
                <a:cs typeface="Times New Roman" panose="02020603050405020304" pitchFamily="18" charset="0"/>
              </a:rPr>
              <a:t>As orientações comunitárias para o desenvolvimento da rede transeuropeia estabelecem que os Estados-Membros devam apresentar à Comissão Europeia resumos dos planos e programas nacionais, que têm vindo a ser elaborados com vista ao desenvolvimento da rede transeuropeia de transportes, particularmente os projetos declarados de interesse europeu.</a:t>
            </a:r>
            <a:endParaRPr lang="pt-PT" sz="14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 name="fondu.mp3" descr="fondu.mp3">
            <a:hlinkClick r:id="" action="ppaction://media"/>
            <a:extLst>
              <a:ext uri="{FF2B5EF4-FFF2-40B4-BE49-F238E27FC236}">
                <a16:creationId xmlns:a16="http://schemas.microsoft.com/office/drawing/2014/main" id="{5FB4DC30-7D42-4814-B2DA-0466C1DEBD35}"/>
              </a:ext>
            </a:extLst>
          </p:cNvPr>
          <p:cNvPicPr>
            <a:picLocks noChangeAspect="1"/>
          </p:cNvPicPr>
          <p:nvPr>
            <a:audioFile r:link="rId1"/>
            <p:extLst>
              <p:ext uri="{DAA4B4D4-6D71-4841-9C94-3DE7FCFB9230}">
                <p14:media xmlns:p14="http://schemas.microsoft.com/office/powerpoint/2010/main" r:embed="rId2">
                  <p14:trim st="2859000" end="679329.7959"/>
                </p14:media>
              </p:ext>
            </p:extLst>
          </p:nvPr>
        </p:nvPicPr>
        <p:blipFill>
          <a:blip r:embed="rId5"/>
          <a:stretch>
            <a:fillRect/>
          </a:stretch>
        </p:blipFill>
        <p:spPr>
          <a:xfrm>
            <a:off x="11181918" y="723954"/>
            <a:ext cx="812800" cy="812800"/>
          </a:xfrm>
          <a:prstGeom prst="rect">
            <a:avLst/>
          </a:prstGeom>
        </p:spPr>
      </p:pic>
      <p:pic>
        <p:nvPicPr>
          <p:cNvPr id="5" name="Música sem título.mp3" descr="Música sem título.mp3">
            <a:hlinkClick r:id="" action="ppaction://media"/>
            <a:extLst>
              <a:ext uri="{FF2B5EF4-FFF2-40B4-BE49-F238E27FC236}">
                <a16:creationId xmlns:a16="http://schemas.microsoft.com/office/drawing/2014/main" id="{CC8D7264-F66A-4D67-8E00-0682D30636D9}"/>
              </a:ext>
            </a:extLst>
          </p:cNvPr>
          <p:cNvPicPr>
            <a:picLocks noChangeAspect="1"/>
          </p:cNvPicPr>
          <p:nvPr>
            <a:audioFile r:link="rId1"/>
            <p:extLst>
              <p:ext uri="{DAA4B4D4-6D71-4841-9C94-3DE7FCFB9230}">
                <p14:media xmlns:p14="http://schemas.microsoft.com/office/powerpoint/2010/main" r:embed="rId3">
                  <p14:trim st="2859000" end="462800.775"/>
                </p14:media>
              </p:ext>
            </p:extLst>
          </p:nvPr>
        </p:nvPicPr>
        <p:blipFill>
          <a:blip r:embed="rId5"/>
          <a:stretch>
            <a:fillRect/>
          </a:stretch>
        </p:blipFill>
        <p:spPr>
          <a:xfrm>
            <a:off x="11181918" y="96647"/>
            <a:ext cx="812800" cy="812800"/>
          </a:xfrm>
          <a:prstGeom prst="rect">
            <a:avLst/>
          </a:prstGeom>
        </p:spPr>
      </p:pic>
    </p:spTree>
    <p:extLst>
      <p:ext uri="{BB962C8B-B14F-4D97-AF65-F5344CB8AC3E}">
        <p14:creationId xmlns:p14="http://schemas.microsoft.com/office/powerpoint/2010/main" val="2566103775"/>
      </p:ext>
    </p:extLst>
  </p:cSld>
  <p:clrMapOvr>
    <a:masterClrMapping/>
  </p:clrMapOvr>
  <mc:AlternateContent xmlns:mc="http://schemas.openxmlformats.org/markup-compatibility/2006" xmlns:p14="http://schemas.microsoft.com/office/powerpoint/2010/main">
    <mc:Choice Requires="p14">
      <p:transition spd="slow" p14:dur="2000" advTm="57894"/>
    </mc:Choice>
    <mc:Fallback xmlns="">
      <p:transition spd="slow" advTm="578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3"/>
                </p:tgtEl>
              </p:cMediaNode>
            </p:audio>
            <p:audio>
              <p:cMediaNode numSld="999" showWhenStopped="0">
                <p:cTn id="11" fill="hold" display="0">
                  <p:stCondLst>
                    <p:cond delay="indefinite"/>
                  </p:stCondLst>
                  <p:endCondLst>
                    <p:cond evt="onStopAudio" delay="0">
                      <p:tgtEl>
                        <p:sldTgt/>
                      </p:tgtEl>
                    </p:cond>
                  </p:endCondLst>
                </p:cTn>
                <p:tgtEl>
                  <p:spTgt spid="5"/>
                </p:tgtEl>
              </p:cMediaNode>
            </p:audio>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tângulo 3">
            <a:extLst>
              <a:ext uri="{FF2B5EF4-FFF2-40B4-BE49-F238E27FC236}">
                <a16:creationId xmlns:a16="http://schemas.microsoft.com/office/drawing/2014/main" id="{6B81B462-AD5E-D14C-9754-279A79C9CF72}"/>
              </a:ext>
            </a:extLst>
          </p:cNvPr>
          <p:cNvSpPr/>
          <p:nvPr/>
        </p:nvSpPr>
        <p:spPr>
          <a:xfrm>
            <a:off x="766119" y="1019996"/>
            <a:ext cx="11121082" cy="3864263"/>
          </a:xfrm>
          <a:prstGeom prst="rect">
            <a:avLst/>
          </a:prstGeom>
        </p:spPr>
        <p:txBody>
          <a:bodyPr wrap="square">
            <a:spAutoFit/>
          </a:bodyPr>
          <a:lstStyle/>
          <a:p>
            <a:pPr marL="342900" lvl="0" indent="-342900" algn="just">
              <a:lnSpc>
                <a:spcPct val="107000"/>
              </a:lnSpc>
              <a:buFont typeface="Symbol" pitchFamily="2" charset="2"/>
              <a:buChar char=""/>
            </a:pPr>
            <a:r>
              <a:rPr lang="pt-PT" dirty="0">
                <a:latin typeface="Arial" panose="020B0604020202020204" pitchFamily="34" charset="0"/>
                <a:ea typeface="Calibri" panose="020F0502020204030204" pitchFamily="34" charset="0"/>
                <a:cs typeface="Times New Roman" panose="02020603050405020304" pitchFamily="18" charset="0"/>
              </a:rPr>
              <a:t>Necessidade de fundos que permitam modernizar a </a:t>
            </a:r>
            <a:r>
              <a:rPr lang="pt-PT" dirty="0" err="1">
                <a:latin typeface="Arial" panose="020B0604020202020204" pitchFamily="34" charset="0"/>
                <a:ea typeface="Calibri" panose="020F0502020204030204" pitchFamily="34" charset="0"/>
                <a:cs typeface="Times New Roman" panose="02020603050405020304" pitchFamily="18" charset="0"/>
              </a:rPr>
              <a:t>infra-estrutura</a:t>
            </a:r>
            <a:r>
              <a:rPr lang="pt-PT" dirty="0">
                <a:latin typeface="Arial" panose="020B0604020202020204" pitchFamily="34" charset="0"/>
                <a:ea typeface="Calibri" panose="020F0502020204030204" pitchFamily="34" charset="0"/>
                <a:cs typeface="Times New Roman" panose="02020603050405020304" pitchFamily="18" charset="0"/>
              </a:rPr>
              <a:t>, definindo com clareza as prioridades de acordo com os fluxos de tráfego e as necessidades do mercado. Acresce que </a:t>
            </a:r>
            <a:r>
              <a:rPr lang="pt-PT" b="1" dirty="0">
                <a:latin typeface="Arial" panose="020B0604020202020204" pitchFamily="34" charset="0"/>
                <a:ea typeface="Calibri" panose="020F0502020204030204" pitchFamily="34" charset="0"/>
                <a:cs typeface="Times New Roman" panose="02020603050405020304" pitchFamily="18" charset="0"/>
              </a:rPr>
              <a:t>o transporte ferroviário é um setor estratégico </a:t>
            </a:r>
            <a:r>
              <a:rPr lang="pt-PT" dirty="0">
                <a:latin typeface="Arial" panose="020B0604020202020204" pitchFamily="34" charset="0"/>
                <a:ea typeface="Calibri" panose="020F0502020204030204" pitchFamily="34" charset="0"/>
                <a:cs typeface="Times New Roman" panose="02020603050405020304" pitchFamily="18" charset="0"/>
              </a:rPr>
              <a:t>e, por isso, vários são os aspetos a serem revistos na implementação da rede transeuropeia de transportes, tais como: </a:t>
            </a:r>
            <a:endParaRPr lang="pt-PT" sz="1400" dirty="0">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pPr>
            <a:r>
              <a:rPr lang="pt-PT" dirty="0">
                <a:latin typeface="Arial" panose="020B0604020202020204" pitchFamily="34" charset="0"/>
                <a:ea typeface="Calibri" panose="020F0502020204030204" pitchFamily="34" charset="0"/>
                <a:cs typeface="Times New Roman" panose="02020603050405020304" pitchFamily="18" charset="0"/>
              </a:rPr>
              <a:t> </a:t>
            </a:r>
            <a:endParaRPr lang="pt-PT" sz="1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mj-lt"/>
              <a:buAutoNum type="alphaLcParenR"/>
            </a:pPr>
            <a:r>
              <a:rPr lang="pt-PT" dirty="0">
                <a:latin typeface="Arial" panose="020B0604020202020204" pitchFamily="34" charset="0"/>
                <a:ea typeface="Calibri" panose="020F0502020204030204" pitchFamily="34" charset="0"/>
                <a:cs typeface="Times New Roman" panose="02020603050405020304" pitchFamily="18" charset="0"/>
              </a:rPr>
              <a:t>a transparência em todo o processo; </a:t>
            </a:r>
            <a:endParaRPr lang="pt-PT" sz="1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mj-lt"/>
              <a:buAutoNum type="alphaLcParenR"/>
            </a:pPr>
            <a:r>
              <a:rPr lang="pt-PT" dirty="0">
                <a:latin typeface="Arial" panose="020B0604020202020204" pitchFamily="34" charset="0"/>
                <a:ea typeface="Calibri" panose="020F0502020204030204" pitchFamily="34" charset="0"/>
                <a:cs typeface="Times New Roman" panose="02020603050405020304" pitchFamily="18" charset="0"/>
              </a:rPr>
              <a:t>a prioridade em resolver os congestionamentos; </a:t>
            </a:r>
            <a:endParaRPr lang="pt-PT" sz="1400" dirty="0">
              <a:latin typeface="Calibri" panose="020F0502020204030204" pitchFamily="34" charset="0"/>
              <a:ea typeface="Calibri" panose="020F0502020204030204" pitchFamily="34" charset="0"/>
              <a:cs typeface="Times New Roman" panose="02020603050405020304" pitchFamily="18" charset="0"/>
            </a:endParaRPr>
          </a:p>
          <a:p>
            <a:pPr marL="800100" indent="-342900">
              <a:lnSpc>
                <a:spcPct val="107000"/>
              </a:lnSpc>
              <a:buFont typeface="+mj-lt"/>
              <a:buAutoNum type="alphaLcParenR"/>
            </a:pPr>
            <a:endParaRPr lang="pt-PT" sz="1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mj-lt"/>
              <a:buAutoNum type="alphaLcParenR"/>
            </a:pPr>
            <a:r>
              <a:rPr lang="pt-PT" dirty="0">
                <a:latin typeface="Arial" panose="020B0604020202020204" pitchFamily="34" charset="0"/>
                <a:ea typeface="Calibri" panose="020F0502020204030204" pitchFamily="34" charset="0"/>
                <a:cs typeface="Times New Roman" panose="02020603050405020304" pitchFamily="18" charset="0"/>
              </a:rPr>
              <a:t>a continuidade dos projetos e dos planos a serem elaborados; </a:t>
            </a:r>
            <a:endParaRPr lang="pt-PT" sz="1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mj-lt"/>
              <a:buAutoNum type="alphaLcParenR"/>
            </a:pPr>
            <a:r>
              <a:rPr lang="pt-PT" dirty="0">
                <a:latin typeface="Arial" panose="020B0604020202020204" pitchFamily="34" charset="0"/>
                <a:ea typeface="Calibri" panose="020F0502020204030204" pitchFamily="34" charset="0"/>
                <a:cs typeface="Times New Roman" panose="02020603050405020304" pitchFamily="18" charset="0"/>
              </a:rPr>
              <a:t>uma mudança para modos de transporte amigos do ambiente e o incremento da eficiência no uso da </a:t>
            </a:r>
            <a:r>
              <a:rPr lang="pt-PT" dirty="0" err="1">
                <a:latin typeface="Arial" panose="020B0604020202020204" pitchFamily="34" charset="0"/>
                <a:ea typeface="Calibri" panose="020F0502020204030204" pitchFamily="34" charset="0"/>
                <a:cs typeface="Times New Roman" panose="02020603050405020304" pitchFamily="18" charset="0"/>
              </a:rPr>
              <a:t>infra-estrutura</a:t>
            </a:r>
            <a:r>
              <a:rPr lang="pt-PT" dirty="0">
                <a:latin typeface="Arial" panose="020B0604020202020204" pitchFamily="34" charset="0"/>
                <a:ea typeface="Calibri" panose="020F0502020204030204" pitchFamily="34" charset="0"/>
                <a:cs typeface="Times New Roman" panose="02020603050405020304" pitchFamily="18" charset="0"/>
              </a:rPr>
              <a:t> existente.  Esta interação entre modos de transporte pode também ser conseguida nos terminais ferroviários, enquanto estruturas de apoio ao transporte ferroviário de mercadorias, cuja gestão terá de estar sob a responsabilidade das operadoras. </a:t>
            </a:r>
            <a:endParaRPr lang="pt-PT" sz="14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 name="fondu.mp3" descr="fondu.mp3">
            <a:hlinkClick r:id="" action="ppaction://media"/>
            <a:extLst>
              <a:ext uri="{FF2B5EF4-FFF2-40B4-BE49-F238E27FC236}">
                <a16:creationId xmlns:a16="http://schemas.microsoft.com/office/drawing/2014/main" id="{3F1F2AA0-A861-48A6-BDC9-FE277F42BD6E}"/>
              </a:ext>
            </a:extLst>
          </p:cNvPr>
          <p:cNvPicPr>
            <a:picLocks noChangeAspect="1"/>
          </p:cNvPicPr>
          <p:nvPr>
            <a:audioFile r:link="rId1"/>
            <p:extLst>
              <p:ext uri="{DAA4B4D4-6D71-4841-9C94-3DE7FCFB9230}">
                <p14:media xmlns:p14="http://schemas.microsoft.com/office/powerpoint/2010/main" r:embed="rId2">
                  <p14:trim st="2918000" end="624329.7959"/>
                </p14:media>
              </p:ext>
            </p:extLst>
          </p:nvPr>
        </p:nvPicPr>
        <p:blipFill>
          <a:blip r:embed="rId5"/>
          <a:stretch>
            <a:fillRect/>
          </a:stretch>
        </p:blipFill>
        <p:spPr>
          <a:xfrm>
            <a:off x="11137530" y="1905790"/>
            <a:ext cx="812800" cy="812800"/>
          </a:xfrm>
          <a:prstGeom prst="rect">
            <a:avLst/>
          </a:prstGeom>
        </p:spPr>
      </p:pic>
      <p:pic>
        <p:nvPicPr>
          <p:cNvPr id="5" name="Música sem título.mp3" descr="Música sem título.mp3">
            <a:hlinkClick r:id="" action="ppaction://media"/>
            <a:extLst>
              <a:ext uri="{FF2B5EF4-FFF2-40B4-BE49-F238E27FC236}">
                <a16:creationId xmlns:a16="http://schemas.microsoft.com/office/drawing/2014/main" id="{61D5BE32-F2D5-4A9A-8D5C-AB75E6881EF0}"/>
              </a:ext>
            </a:extLst>
          </p:cNvPr>
          <p:cNvPicPr>
            <a:picLocks noChangeAspect="1"/>
          </p:cNvPicPr>
          <p:nvPr>
            <a:audioFile r:link="rId1"/>
            <p:extLst>
              <p:ext uri="{DAA4B4D4-6D71-4841-9C94-3DE7FCFB9230}">
                <p14:media xmlns:p14="http://schemas.microsoft.com/office/powerpoint/2010/main" r:embed="rId3">
                  <p14:trim st="2918000" end="407800.775"/>
                </p14:media>
              </p:ext>
            </p:extLst>
          </p:nvPr>
        </p:nvPicPr>
        <p:blipFill>
          <a:blip r:embed="rId5"/>
          <a:stretch>
            <a:fillRect/>
          </a:stretch>
        </p:blipFill>
        <p:spPr>
          <a:xfrm>
            <a:off x="11137530" y="104270"/>
            <a:ext cx="812800" cy="812800"/>
          </a:xfrm>
          <a:prstGeom prst="rect">
            <a:avLst/>
          </a:prstGeom>
        </p:spPr>
      </p:pic>
    </p:spTree>
    <p:extLst>
      <p:ext uri="{BB962C8B-B14F-4D97-AF65-F5344CB8AC3E}">
        <p14:creationId xmlns:p14="http://schemas.microsoft.com/office/powerpoint/2010/main" val="203459607"/>
      </p:ext>
    </p:extLst>
  </p:cSld>
  <p:clrMapOvr>
    <a:masterClrMapping/>
  </p:clrMapOvr>
  <mc:AlternateContent xmlns:mc="http://schemas.openxmlformats.org/markup-compatibility/2006" xmlns:p14="http://schemas.microsoft.com/office/powerpoint/2010/main">
    <mc:Choice Requires="p14">
      <p:transition spd="slow" p14:dur="2000" advTm="54669"/>
    </mc:Choice>
    <mc:Fallback xmlns="">
      <p:transition spd="slow" advTm="546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3"/>
                </p:tgtEl>
              </p:cMediaNode>
            </p:audio>
            <p:audio>
              <p:cMediaNode numSld="999" showWhenStopped="0">
                <p:cTn id="11" fill="hold" display="0">
                  <p:stCondLst>
                    <p:cond delay="indefinite"/>
                  </p:stCondLst>
                  <p:endCondLst>
                    <p:cond evt="onStopAudio" delay="0">
                      <p:tgtEl>
                        <p:sldTgt/>
                      </p:tgtEl>
                    </p:cond>
                  </p:endCondLst>
                </p:cTn>
                <p:tgtEl>
                  <p:spTgt spid="5"/>
                </p:tgtEl>
              </p:cMediaNode>
            </p:audio>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tângulo 3">
            <a:extLst>
              <a:ext uri="{FF2B5EF4-FFF2-40B4-BE49-F238E27FC236}">
                <a16:creationId xmlns:a16="http://schemas.microsoft.com/office/drawing/2014/main" id="{FAFA1CD0-249D-CC42-9B55-DE7429652E48}"/>
              </a:ext>
            </a:extLst>
          </p:cNvPr>
          <p:cNvSpPr/>
          <p:nvPr/>
        </p:nvSpPr>
        <p:spPr>
          <a:xfrm>
            <a:off x="1556952" y="1361350"/>
            <a:ext cx="8785654" cy="4135299"/>
          </a:xfrm>
          <a:prstGeom prst="rect">
            <a:avLst/>
          </a:prstGeom>
        </p:spPr>
        <p:txBody>
          <a:bodyPr wrap="square">
            <a:spAutoFit/>
          </a:bodyPr>
          <a:lstStyle/>
          <a:p>
            <a:pPr lvl="0" algn="just">
              <a:lnSpc>
                <a:spcPct val="107000"/>
              </a:lnSpc>
              <a:spcAft>
                <a:spcPts val="800"/>
              </a:spcAft>
            </a:pPr>
            <a:r>
              <a:rPr lang="pt-PT" dirty="0">
                <a:latin typeface="Arial" panose="020B0604020202020204" pitchFamily="34" charset="0"/>
                <a:ea typeface="Calibri" panose="020F0502020204030204" pitchFamily="34" charset="0"/>
                <a:cs typeface="Times New Roman" panose="02020603050405020304" pitchFamily="18" charset="0"/>
              </a:rPr>
              <a:t>e) a otimização das </a:t>
            </a:r>
            <a:r>
              <a:rPr lang="pt-PT" dirty="0" err="1">
                <a:latin typeface="Arial" panose="020B0604020202020204" pitchFamily="34" charset="0"/>
                <a:ea typeface="Calibri" panose="020F0502020204030204" pitchFamily="34" charset="0"/>
                <a:cs typeface="Times New Roman" panose="02020603050405020304" pitchFamily="18" charset="0"/>
              </a:rPr>
              <a:t>infra-estruturas</a:t>
            </a:r>
            <a:r>
              <a:rPr lang="pt-PT" dirty="0">
                <a:latin typeface="Arial" panose="020B0604020202020204" pitchFamily="34" charset="0"/>
                <a:ea typeface="Calibri" panose="020F0502020204030204" pitchFamily="34" charset="0"/>
                <a:cs typeface="Times New Roman" panose="02020603050405020304" pitchFamily="18" charset="0"/>
              </a:rPr>
              <a:t> é também extremamente importante. No âmbito da Estratégia de Lisboa para o crescimento do emprego e da estratégia</a:t>
            </a:r>
            <a:r>
              <a:rPr lang="pt-PT" sz="1400" dirty="0">
                <a:latin typeface="Calibri" panose="020F0502020204030204" pitchFamily="34" charset="0"/>
                <a:ea typeface="Calibri" panose="020F0502020204030204" pitchFamily="34" charset="0"/>
                <a:cs typeface="Times New Roman" panose="02020603050405020304" pitchFamily="18" charset="0"/>
              </a:rPr>
              <a:t> </a:t>
            </a:r>
            <a:r>
              <a:rPr lang="pt-PT" dirty="0">
                <a:latin typeface="Arial" panose="020B0604020202020204" pitchFamily="34" charset="0"/>
                <a:ea typeface="Calibri" panose="020F0502020204030204" pitchFamily="34" charset="0"/>
                <a:cs typeface="Times New Roman" panose="02020603050405020304" pitchFamily="18" charset="0"/>
              </a:rPr>
              <a:t>de desenvolvimento sustentável da Comunidade, a criação de um mercado interno no setor ferroviário, nomeadamente no que diz respeito ao transporte de mercadorias, é um fator essencial para progredir no sentido de uma mobilidade sustentável. Neste contexto, é essencial criar uma rede ferroviária europeia para mercadorias que seja competitiva, em que os comboios de mercadorias possam ser realizados com qualidade e possam passar facilmente de uma rede de um Estado-Membro para outra rede sem qualquer tipo de constrangimento ao nível da </a:t>
            </a:r>
            <a:r>
              <a:rPr lang="pt-PT" dirty="0" err="1">
                <a:latin typeface="Arial" panose="020B0604020202020204" pitchFamily="34" charset="0"/>
                <a:ea typeface="Calibri" panose="020F0502020204030204" pitchFamily="34" charset="0"/>
                <a:cs typeface="Times New Roman" panose="02020603050405020304" pitchFamily="18" charset="0"/>
              </a:rPr>
              <a:t>infra-estrutura</a:t>
            </a:r>
            <a:r>
              <a:rPr lang="pt-PT" dirty="0">
                <a:latin typeface="Arial" panose="020B0604020202020204" pitchFamily="34" charset="0"/>
                <a:ea typeface="Calibri" panose="020F0502020204030204" pitchFamily="34" charset="0"/>
                <a:cs typeface="Times New Roman" panose="02020603050405020304" pitchFamily="18" charset="0"/>
              </a:rPr>
              <a:t>.  </a:t>
            </a:r>
            <a:endParaRPr lang="pt-PT" sz="14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pt-PT" dirty="0">
                <a:latin typeface="Arial" panose="020B0604020202020204" pitchFamily="34" charset="0"/>
                <a:ea typeface="Calibri" panose="020F0502020204030204" pitchFamily="34" charset="0"/>
                <a:cs typeface="Times New Roman" panose="02020603050405020304" pitchFamily="18" charset="0"/>
              </a:rPr>
              <a:t> </a:t>
            </a:r>
            <a:endParaRPr lang="pt-PT" sz="1400" dirty="0">
              <a:latin typeface="Calibri" panose="020F0502020204030204" pitchFamily="34" charset="0"/>
              <a:ea typeface="Calibri" panose="020F0502020204030204" pitchFamily="34" charset="0"/>
              <a:cs typeface="Times New Roman" panose="02020603050405020304" pitchFamily="18" charset="0"/>
            </a:endParaRPr>
          </a:p>
          <a:p>
            <a:pPr lvl="0" algn="just">
              <a:lnSpc>
                <a:spcPct val="107000"/>
              </a:lnSpc>
              <a:spcAft>
                <a:spcPts val="800"/>
              </a:spcAft>
            </a:pPr>
            <a:r>
              <a:rPr lang="pt-PT" dirty="0">
                <a:latin typeface="Arial" panose="020B0604020202020204" pitchFamily="34" charset="0"/>
                <a:ea typeface="Calibri" panose="020F0502020204030204" pitchFamily="34" charset="0"/>
                <a:cs typeface="Times New Roman" panose="02020603050405020304" pitchFamily="18" charset="0"/>
              </a:rPr>
              <a:t>f)  a implementação de </a:t>
            </a:r>
            <a:r>
              <a:rPr lang="pt-PT" b="1" dirty="0">
                <a:latin typeface="Arial" panose="020B0604020202020204" pitchFamily="34" charset="0"/>
                <a:ea typeface="Calibri" panose="020F0502020204030204" pitchFamily="34" charset="0"/>
                <a:cs typeface="Times New Roman" panose="02020603050405020304" pitchFamily="18" charset="0"/>
              </a:rPr>
              <a:t>medidas</a:t>
            </a:r>
            <a:r>
              <a:rPr lang="pt-PT" dirty="0">
                <a:latin typeface="Arial" panose="020B0604020202020204" pitchFamily="34" charset="0"/>
                <a:ea typeface="Calibri" panose="020F0502020204030204" pitchFamily="34" charset="0"/>
                <a:cs typeface="Times New Roman" panose="02020603050405020304" pitchFamily="18" charset="0"/>
              </a:rPr>
              <a:t> que permitam dotar o espaço europeu de uma rede    ferroviária que torne o setor das mercadorias competitivo permitindo-lhe concorrer com os demais modos de transporte. </a:t>
            </a:r>
            <a:endParaRPr lang="pt-PT" sz="14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 name="fondu.mp3" descr="fondu.mp3">
            <a:hlinkClick r:id="" action="ppaction://media"/>
            <a:extLst>
              <a:ext uri="{FF2B5EF4-FFF2-40B4-BE49-F238E27FC236}">
                <a16:creationId xmlns:a16="http://schemas.microsoft.com/office/drawing/2014/main" id="{7C3FC6AF-EB8F-4559-83C9-E38B38DAEE7A}"/>
              </a:ext>
            </a:extLst>
          </p:cNvPr>
          <p:cNvPicPr>
            <a:picLocks noChangeAspect="1"/>
          </p:cNvPicPr>
          <p:nvPr>
            <a:audioFile r:link="rId1"/>
            <p:extLst>
              <p:ext uri="{DAA4B4D4-6D71-4841-9C94-3DE7FCFB9230}">
                <p14:media xmlns:p14="http://schemas.microsoft.com/office/powerpoint/2010/main" r:embed="rId2">
                  <p14:trim st="2973000" end="569329.7959"/>
                </p14:media>
              </p:ext>
            </p:extLst>
          </p:nvPr>
        </p:nvPicPr>
        <p:blipFill>
          <a:blip r:embed="rId5"/>
          <a:stretch>
            <a:fillRect/>
          </a:stretch>
        </p:blipFill>
        <p:spPr>
          <a:xfrm>
            <a:off x="11155285" y="765141"/>
            <a:ext cx="812800" cy="812800"/>
          </a:xfrm>
          <a:prstGeom prst="rect">
            <a:avLst/>
          </a:prstGeom>
        </p:spPr>
      </p:pic>
      <p:pic>
        <p:nvPicPr>
          <p:cNvPr id="5" name="Música sem título.mp3" descr="Música sem título.mp3">
            <a:hlinkClick r:id="" action="ppaction://media"/>
            <a:extLst>
              <a:ext uri="{FF2B5EF4-FFF2-40B4-BE49-F238E27FC236}">
                <a16:creationId xmlns:a16="http://schemas.microsoft.com/office/drawing/2014/main" id="{0C902FEB-9562-497C-8363-389321E7E100}"/>
              </a:ext>
            </a:extLst>
          </p:cNvPr>
          <p:cNvPicPr>
            <a:picLocks noChangeAspect="1"/>
          </p:cNvPicPr>
          <p:nvPr>
            <a:audioFile r:link="rId1"/>
            <p:extLst>
              <p:ext uri="{DAA4B4D4-6D71-4841-9C94-3DE7FCFB9230}">
                <p14:media xmlns:p14="http://schemas.microsoft.com/office/powerpoint/2010/main" r:embed="rId3">
                  <p14:trim st="2973000" end="352800.775"/>
                </p14:media>
              </p:ext>
            </p:extLst>
          </p:nvPr>
        </p:nvPicPr>
        <p:blipFill>
          <a:blip r:embed="rId5"/>
          <a:stretch>
            <a:fillRect/>
          </a:stretch>
        </p:blipFill>
        <p:spPr>
          <a:xfrm>
            <a:off x="11155285" y="86514"/>
            <a:ext cx="812800" cy="812800"/>
          </a:xfrm>
          <a:prstGeom prst="rect">
            <a:avLst/>
          </a:prstGeom>
        </p:spPr>
      </p:pic>
    </p:spTree>
    <p:extLst>
      <p:ext uri="{BB962C8B-B14F-4D97-AF65-F5344CB8AC3E}">
        <p14:creationId xmlns:p14="http://schemas.microsoft.com/office/powerpoint/2010/main" val="2769991297"/>
      </p:ext>
    </p:extLst>
  </p:cSld>
  <p:clrMapOvr>
    <a:masterClrMapping/>
  </p:clrMapOvr>
  <mc:AlternateContent xmlns:mc="http://schemas.openxmlformats.org/markup-compatibility/2006" xmlns:p14="http://schemas.microsoft.com/office/powerpoint/2010/main">
    <mc:Choice Requires="p14">
      <p:transition spd="slow" p14:dur="2000" advTm="54738"/>
    </mc:Choice>
    <mc:Fallback xmlns="">
      <p:transition spd="slow" advTm="547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3"/>
                </p:tgtEl>
              </p:cMediaNode>
            </p:audio>
            <p:audio>
              <p:cMediaNode numSld="999" showWhenStopped="0">
                <p:cTn id="11" fill="hold" display="0">
                  <p:stCondLst>
                    <p:cond delay="indefinite"/>
                  </p:stCondLst>
                  <p:endCondLst>
                    <p:cond evt="onStopAudio" delay="0">
                      <p:tgtEl>
                        <p:sldTgt/>
                      </p:tgtEl>
                    </p:cond>
                  </p:endCondLst>
                </p:cTn>
                <p:tgtEl>
                  <p:spTgt spid="5"/>
                </p:tgtEl>
              </p:cMediaNode>
            </p:audio>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ítulo  1">
            <a:extLst>
              <a:ext uri="{FF2B5EF4-FFF2-40B4-BE49-F238E27FC236}">
                <a16:creationId xmlns:a16="http://schemas.microsoft.com/office/drawing/2014/main" id="{1C6D183A-E738-FC48-AE64-C6EB748E8EFE}"/>
              </a:ext>
            </a:extLst>
          </p:cNvPr>
          <p:cNvSpPr>
            <a:spLocks noGrp="1"/>
          </p:cNvSpPr>
          <p:nvPr>
            <p:ph type="title"/>
          </p:nvPr>
        </p:nvSpPr>
        <p:spPr>
          <a:xfrm>
            <a:off x="980302" y="326111"/>
            <a:ext cx="10058400" cy="1450757"/>
          </a:xfrm>
        </p:spPr>
        <p:txBody>
          <a:bodyPr>
            <a:normAutofit/>
          </a:bodyPr>
          <a:lstStyle/>
          <a:p>
            <a:pPr algn="ctr"/>
            <a:r>
              <a:rPr lang="pt-PT" altLang="en-US" sz="1800" b="1" dirty="0">
                <a:latin typeface="Arial" panose="020B0604020202020204" pitchFamily="34" charset="0"/>
                <a:cs typeface="Arial" panose="020B0604020202020204" pitchFamily="34" charset="0"/>
              </a:rPr>
              <a:t>Que medidas permitem dotar o espaço europeu de uma</a:t>
            </a:r>
            <a:br>
              <a:rPr lang="pt-PT" altLang="en-US" sz="1800" b="1" dirty="0">
                <a:latin typeface="Arial" panose="020B0604020202020204" pitchFamily="34" charset="0"/>
                <a:cs typeface="Arial" panose="020B0604020202020204" pitchFamily="34" charset="0"/>
              </a:rPr>
            </a:br>
            <a:r>
              <a:rPr lang="pt-PT" altLang="en-US" sz="1800" b="1" dirty="0">
                <a:latin typeface="Arial" panose="020B0604020202020204" pitchFamily="34" charset="0"/>
                <a:cs typeface="Arial" panose="020B0604020202020204" pitchFamily="34" charset="0"/>
              </a:rPr>
              <a:t>rede ferroviária que torne o setor das mercadorias</a:t>
            </a:r>
            <a:br>
              <a:rPr lang="pt-PT" altLang="en-US" sz="1800" b="1" dirty="0">
                <a:latin typeface="Arial" panose="020B0604020202020204" pitchFamily="34" charset="0"/>
                <a:cs typeface="Arial" panose="020B0604020202020204" pitchFamily="34" charset="0"/>
              </a:rPr>
            </a:br>
            <a:r>
              <a:rPr lang="pt-PT" altLang="en-US" sz="1800" b="1" dirty="0">
                <a:latin typeface="Arial" panose="020B0604020202020204" pitchFamily="34" charset="0"/>
                <a:cs typeface="Arial" panose="020B0604020202020204" pitchFamily="34" charset="0"/>
              </a:rPr>
              <a:t>competitivo?</a:t>
            </a:r>
          </a:p>
        </p:txBody>
      </p:sp>
      <p:sp>
        <p:nvSpPr>
          <p:cNvPr id="11" name="Marcador de Posição de Conteúdo 2">
            <a:extLst>
              <a:ext uri="{FF2B5EF4-FFF2-40B4-BE49-F238E27FC236}">
                <a16:creationId xmlns:a16="http://schemas.microsoft.com/office/drawing/2014/main" id="{1530C236-ED55-9346-BDFF-FF76EDD9172C}"/>
              </a:ext>
            </a:extLst>
          </p:cNvPr>
          <p:cNvSpPr>
            <a:spLocks noGrp="1"/>
          </p:cNvSpPr>
          <p:nvPr>
            <p:ph idx="1"/>
          </p:nvPr>
        </p:nvSpPr>
        <p:spPr>
          <a:xfrm>
            <a:off x="1097280" y="1940011"/>
            <a:ext cx="10058400" cy="4264845"/>
          </a:xfrm>
        </p:spPr>
        <p:txBody>
          <a:bodyPr>
            <a:normAutofit fontScale="95000"/>
          </a:bodyPr>
          <a:lstStyle/>
          <a:p>
            <a:pPr marL="457200" indent="-457200" algn="just">
              <a:buFont typeface="Arial" panose="020B0604020202020204" pitchFamily="34" charset="0"/>
              <a:buChar char="•"/>
            </a:pPr>
            <a:r>
              <a:rPr lang="pt-PT" altLang="en-US" sz="1800" dirty="0">
                <a:latin typeface="Arial" panose="020B0604020202020204" pitchFamily="34" charset="0"/>
                <a:cs typeface="Arial" panose="020B0604020202020204" pitchFamily="34" charset="0"/>
              </a:rPr>
              <a:t>Cooperação entre os gestores de infraestrutura, a fim de eliminar os efeitos de fronteira para o tráfego de mercadorias, otimizando os investimentos e aumentando a capacidade de circulação;</a:t>
            </a:r>
          </a:p>
          <a:p>
            <a:pPr marL="0" indent="0" algn="just">
              <a:buNone/>
            </a:pPr>
            <a:endParaRPr lang="pt-PT" altLang="en-US" sz="1800" dirty="0">
              <a:latin typeface="Arial" panose="020B0604020202020204" pitchFamily="34" charset="0"/>
              <a:cs typeface="Arial" panose="020B0604020202020204" pitchFamily="34" charset="0"/>
            </a:endParaRPr>
          </a:p>
          <a:p>
            <a:pPr marL="457200" indent="-457200" algn="just">
              <a:buFont typeface="Arial" panose="020B0604020202020204" pitchFamily="34" charset="0"/>
              <a:buChar char="•"/>
            </a:pPr>
            <a:r>
              <a:rPr lang="pt-PT" altLang="en-US" sz="1800" dirty="0">
                <a:latin typeface="Arial" panose="020B0604020202020204" pitchFamily="34" charset="0"/>
                <a:cs typeface="Arial" panose="020B0604020202020204" pitchFamily="34" charset="0"/>
              </a:rPr>
              <a:t>Desenvolvimento e alteração do paradigma de gestão dos terminais intermodais utilizados para o transporte ferroviário; </a:t>
            </a:r>
          </a:p>
          <a:p>
            <a:pPr marL="0" indent="0" algn="just">
              <a:buNone/>
            </a:pPr>
            <a:endParaRPr lang="pt-PT" altLang="en-US" sz="1800" dirty="0">
              <a:latin typeface="Arial" panose="020B0604020202020204" pitchFamily="34" charset="0"/>
              <a:cs typeface="Arial" panose="020B0604020202020204" pitchFamily="34" charset="0"/>
            </a:endParaRPr>
          </a:p>
          <a:p>
            <a:pPr marL="457200" indent="-457200" algn="just">
              <a:buFont typeface="Arial" panose="020B0604020202020204" pitchFamily="34" charset="0"/>
              <a:buChar char="•"/>
            </a:pPr>
            <a:r>
              <a:rPr lang="pt-PT" altLang="en-US" sz="1800" dirty="0">
                <a:latin typeface="Arial" panose="020B0604020202020204" pitchFamily="34" charset="0"/>
                <a:cs typeface="Arial" panose="020B0604020202020204" pitchFamily="34" charset="0"/>
              </a:rPr>
              <a:t>Criação de corredores de transporte ferroviário de mercadorias competitivos e que obedeçam a determinadas disposições. Estas disposições devem garantir a qualidade dos corredores propostos e a coerência entre os corredores de diferentes propostas dos Estados-Membros. </a:t>
            </a:r>
          </a:p>
          <a:p>
            <a:pPr marL="457200" lvl="1" indent="0" algn="just">
              <a:buNone/>
            </a:pPr>
            <a:r>
              <a:rPr lang="pt-PT" altLang="en-US" sz="1800" dirty="0">
                <a:latin typeface="Arial" panose="020B0604020202020204" pitchFamily="34" charset="0"/>
                <a:cs typeface="Arial" panose="020B0604020202020204" pitchFamily="34" charset="0"/>
              </a:rPr>
              <a:t>Aos Estados-Membros que não têm características geográficas específicas compatíveis com este objetivo, foi-lhes oferecida a possibilidade de participarem na criação da rede ferroviária europeia para mercadorias.</a:t>
            </a:r>
          </a:p>
        </p:txBody>
      </p:sp>
      <p:pic>
        <p:nvPicPr>
          <p:cNvPr id="5" name="fondu.mp3" descr="fondu.mp3">
            <a:hlinkClick r:id="" action="ppaction://media"/>
            <a:extLst>
              <a:ext uri="{FF2B5EF4-FFF2-40B4-BE49-F238E27FC236}">
                <a16:creationId xmlns:a16="http://schemas.microsoft.com/office/drawing/2014/main" id="{A3BE0746-54BB-4B97-85A7-0BBB3594944D}"/>
              </a:ext>
            </a:extLst>
          </p:cNvPr>
          <p:cNvPicPr>
            <a:picLocks noChangeAspect="1"/>
          </p:cNvPicPr>
          <p:nvPr>
            <a:audioFile r:link="rId1"/>
            <p:extLst>
              <p:ext uri="{DAA4B4D4-6D71-4841-9C94-3DE7FCFB9230}">
                <p14:media xmlns:p14="http://schemas.microsoft.com/office/powerpoint/2010/main" r:embed="rId2">
                  <p14:trim st="3027000" end="515329.7959"/>
                </p14:media>
              </p:ext>
            </p:extLst>
          </p:nvPr>
        </p:nvPicPr>
        <p:blipFill>
          <a:blip r:embed="rId5"/>
          <a:stretch>
            <a:fillRect/>
          </a:stretch>
        </p:blipFill>
        <p:spPr>
          <a:xfrm>
            <a:off x="11277600" y="733349"/>
            <a:ext cx="812800" cy="812800"/>
          </a:xfrm>
          <a:prstGeom prst="rect">
            <a:avLst/>
          </a:prstGeom>
        </p:spPr>
      </p:pic>
      <p:pic>
        <p:nvPicPr>
          <p:cNvPr id="6" name="Música sem título.mp3" descr="Música sem título.mp3">
            <a:hlinkClick r:id="" action="ppaction://media"/>
            <a:extLst>
              <a:ext uri="{FF2B5EF4-FFF2-40B4-BE49-F238E27FC236}">
                <a16:creationId xmlns:a16="http://schemas.microsoft.com/office/drawing/2014/main" id="{3646B73D-8201-42F0-AF93-D2EBABC72FF7}"/>
              </a:ext>
            </a:extLst>
          </p:cNvPr>
          <p:cNvPicPr>
            <a:picLocks noChangeAspect="1"/>
          </p:cNvPicPr>
          <p:nvPr>
            <a:audioFile r:link="rId1"/>
            <p:extLst>
              <p:ext uri="{DAA4B4D4-6D71-4841-9C94-3DE7FCFB9230}">
                <p14:media xmlns:p14="http://schemas.microsoft.com/office/powerpoint/2010/main" r:embed="rId3">
                  <p14:trim st="3027000" end="298800.775"/>
                </p14:media>
              </p:ext>
            </p:extLst>
          </p:nvPr>
        </p:nvPicPr>
        <p:blipFill>
          <a:blip r:embed="rId5"/>
          <a:stretch>
            <a:fillRect/>
          </a:stretch>
        </p:blipFill>
        <p:spPr>
          <a:xfrm>
            <a:off x="11277600" y="63159"/>
            <a:ext cx="812800" cy="812800"/>
          </a:xfrm>
          <a:prstGeom prst="rect">
            <a:avLst/>
          </a:prstGeom>
        </p:spPr>
      </p:pic>
    </p:spTree>
    <p:extLst>
      <p:ext uri="{BB962C8B-B14F-4D97-AF65-F5344CB8AC3E}">
        <p14:creationId xmlns:p14="http://schemas.microsoft.com/office/powerpoint/2010/main" val="1615664254"/>
      </p:ext>
    </p:extLst>
  </p:cSld>
  <p:clrMapOvr>
    <a:masterClrMapping/>
  </p:clrMapOvr>
  <mc:AlternateContent xmlns:mc="http://schemas.openxmlformats.org/markup-compatibility/2006" xmlns:p14="http://schemas.microsoft.com/office/powerpoint/2010/main">
    <mc:Choice Requires="p14">
      <p:transition spd="slow" p14:dur="2000" advTm="53774"/>
    </mc:Choice>
    <mc:Fallback xmlns="">
      <p:transition spd="slow" advTm="537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5"/>
                </p:tgtEl>
              </p:cMediaNode>
            </p:audio>
            <p:audio>
              <p:cMediaNode numSld="999" showWhenStopped="0">
                <p:cTn id="11" fill="hold" display="0">
                  <p:stCondLst>
                    <p:cond delay="indefinite"/>
                  </p:stCondLst>
                  <p:endCondLst>
                    <p:cond evt="onStopAudio" delay="0">
                      <p:tgtEl>
                        <p:sldTgt/>
                      </p:tgtEl>
                    </p:cond>
                  </p:endCondLst>
                </p:cTn>
                <p:tgtEl>
                  <p:spTgt spid="6"/>
                </p:tgtEl>
              </p:cMediaNode>
            </p:audio>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ítulo  1">
            <a:extLst>
              <a:ext uri="{FF2B5EF4-FFF2-40B4-BE49-F238E27FC236}">
                <a16:creationId xmlns:a16="http://schemas.microsoft.com/office/drawing/2014/main" id="{F39E286C-D96F-D544-A890-43B591D0E035}"/>
              </a:ext>
            </a:extLst>
          </p:cNvPr>
          <p:cNvSpPr>
            <a:spLocks noGrp="1"/>
          </p:cNvSpPr>
          <p:nvPr>
            <p:ph type="title"/>
          </p:nvPr>
        </p:nvSpPr>
        <p:spPr>
          <a:xfrm>
            <a:off x="1097280" y="378043"/>
            <a:ext cx="10058400" cy="1450757"/>
          </a:xfrm>
        </p:spPr>
        <p:txBody>
          <a:bodyPr>
            <a:normAutofit/>
          </a:bodyPr>
          <a:lstStyle/>
          <a:p>
            <a:pPr algn="ctr"/>
            <a:r>
              <a:rPr lang="pt-PT" altLang="en-US" sz="1800" b="1" dirty="0">
                <a:latin typeface="Arial" panose="020B0604020202020204" pitchFamily="34" charset="0"/>
                <a:cs typeface="Arial" panose="020B0604020202020204" pitchFamily="34" charset="0"/>
              </a:rPr>
              <a:t>Quais os pontos essenciais em que se deve basear o funcionamento de um corredor de transporte?</a:t>
            </a:r>
          </a:p>
        </p:txBody>
      </p:sp>
      <p:sp>
        <p:nvSpPr>
          <p:cNvPr id="5" name="Marcador de Posição de Conteúdo 2">
            <a:extLst>
              <a:ext uri="{FF2B5EF4-FFF2-40B4-BE49-F238E27FC236}">
                <a16:creationId xmlns:a16="http://schemas.microsoft.com/office/drawing/2014/main" id="{03F5C0D5-CAF4-E241-9B9B-A1EE5E473136}"/>
              </a:ext>
            </a:extLst>
          </p:cNvPr>
          <p:cNvSpPr>
            <a:spLocks noGrp="1"/>
          </p:cNvSpPr>
          <p:nvPr>
            <p:ph idx="1"/>
          </p:nvPr>
        </p:nvSpPr>
        <p:spPr>
          <a:xfrm>
            <a:off x="1097280" y="2067802"/>
            <a:ext cx="10058400" cy="4023360"/>
          </a:xfrm>
        </p:spPr>
        <p:txBody>
          <a:bodyPr>
            <a:noAutofit/>
          </a:bodyPr>
          <a:lstStyle/>
          <a:p>
            <a:pPr marL="342900" indent="-342900">
              <a:buFont typeface="Arial" panose="020B0604020202020204" pitchFamily="34" charset="0"/>
              <a:buChar char="•"/>
            </a:pPr>
            <a:r>
              <a:rPr lang="pt-PT" altLang="en-US" sz="1800" dirty="0">
                <a:latin typeface="Arial" panose="020B0604020202020204" pitchFamily="34" charset="0"/>
                <a:cs typeface="Arial" panose="020B0604020202020204" pitchFamily="34" charset="0"/>
              </a:rPr>
              <a:t>No desenvolvimento dos processos interoperáveis; </a:t>
            </a:r>
          </a:p>
          <a:p>
            <a:pPr marL="342900" indent="-342900">
              <a:buFont typeface="Arial" panose="020B0604020202020204" pitchFamily="34" charset="0"/>
              <a:buChar char="•"/>
            </a:pPr>
            <a:r>
              <a:rPr lang="pt-PT" altLang="en-US" sz="1800" dirty="0">
                <a:latin typeface="Arial" panose="020B0604020202020204" pitchFamily="34" charset="0"/>
                <a:cs typeface="Arial" panose="020B0604020202020204" pitchFamily="34" charset="0"/>
              </a:rPr>
              <a:t>Na melhoria da coordenação das operações de tráfego entre os estores de infra- estrutura, por um lado, e os gestores de terminais por outro;</a:t>
            </a:r>
          </a:p>
          <a:p>
            <a:pPr marL="342900" indent="-342900">
              <a:buFont typeface="Arial" panose="020B0604020202020204" pitchFamily="34" charset="0"/>
              <a:buChar char="•"/>
            </a:pPr>
            <a:r>
              <a:rPr lang="pt-PT" altLang="en-US" sz="1800" dirty="0">
                <a:latin typeface="Arial" panose="020B0604020202020204" pitchFamily="34" charset="0"/>
                <a:cs typeface="Arial" panose="020B0604020202020204" pitchFamily="34" charset="0"/>
              </a:rPr>
              <a:t>No reforço do acesso a infraestrutura e terminais;</a:t>
            </a:r>
          </a:p>
          <a:p>
            <a:pPr marL="342900" indent="-342900">
              <a:buFont typeface="Arial" panose="020B0604020202020204" pitchFamily="34" charset="0"/>
              <a:buChar char="•"/>
            </a:pPr>
            <a:r>
              <a:rPr lang="pt-PT" altLang="en-US" sz="1800" dirty="0">
                <a:latin typeface="Arial" panose="020B0604020202020204" pitchFamily="34" charset="0"/>
                <a:cs typeface="Arial" panose="020B0604020202020204" pitchFamily="34" charset="0"/>
              </a:rPr>
              <a:t>No tratamento preferencial dos comboios de mercadorias, em termos de atribuição de canais horários, na gestão da capacidade e na monitorização da qualidade do serviço prestado ao longo de um corredor de transporte;</a:t>
            </a:r>
          </a:p>
          <a:p>
            <a:pPr marL="342900" indent="-342900">
              <a:buFont typeface="Arial" panose="020B0604020202020204" pitchFamily="34" charset="0"/>
              <a:buChar char="•"/>
            </a:pPr>
            <a:r>
              <a:rPr lang="pt-PT" altLang="en-US" sz="1800" dirty="0">
                <a:latin typeface="Arial" panose="020B0604020202020204" pitchFamily="34" charset="0"/>
                <a:cs typeface="Arial" panose="020B0604020202020204" pitchFamily="34" charset="0"/>
              </a:rPr>
              <a:t>Na cooperação entre órgãos reguladores, melhorando a coordenação da operação do corredor de transporte e o desempenho do transporte internacional de mercadorias ao longo do corredor para um custo limitado. Esta medida passaria pela criação de um balcão único, onde os Operadores pudessem solicitar os canais horários que passam por diversas redes; </a:t>
            </a:r>
          </a:p>
          <a:p>
            <a:pPr marL="342900" indent="-342900">
              <a:buFont typeface="Arial" panose="020B0604020202020204" pitchFamily="34" charset="0"/>
              <a:buChar char="•"/>
            </a:pPr>
            <a:r>
              <a:rPr lang="pt-PT" altLang="en-US" sz="1800" dirty="0">
                <a:latin typeface="Arial" panose="020B0604020202020204" pitchFamily="34" charset="0"/>
                <a:cs typeface="Arial" panose="020B0604020202020204" pitchFamily="34" charset="0"/>
              </a:rPr>
              <a:t>No equilíbrio de condições entre os comboios de mercadorias e os comboios de passageiros. O objetivo é garantir que os comboios de mercadorias tenham um acesso a canais horários com boa qualidade e consistentes entre si nas diversas redes.</a:t>
            </a:r>
          </a:p>
        </p:txBody>
      </p:sp>
      <p:pic>
        <p:nvPicPr>
          <p:cNvPr id="6" name="fondu.mp3" descr="fondu.mp3">
            <a:hlinkClick r:id="" action="ppaction://media"/>
            <a:extLst>
              <a:ext uri="{FF2B5EF4-FFF2-40B4-BE49-F238E27FC236}">
                <a16:creationId xmlns:a16="http://schemas.microsoft.com/office/drawing/2014/main" id="{A52EF028-2985-4AC1-BECE-90C673B6D6F3}"/>
              </a:ext>
            </a:extLst>
          </p:cNvPr>
          <p:cNvPicPr>
            <a:picLocks noChangeAspect="1"/>
          </p:cNvPicPr>
          <p:nvPr>
            <a:audioFile r:link="rId1"/>
            <p:extLst>
              <p:ext uri="{DAA4B4D4-6D71-4841-9C94-3DE7FCFB9230}">
                <p14:media xmlns:p14="http://schemas.microsoft.com/office/powerpoint/2010/main" r:embed="rId2">
                  <p14:trim st="3081000" end="455329.7959"/>
                </p14:media>
              </p:ext>
            </p:extLst>
          </p:nvPr>
        </p:nvPicPr>
        <p:blipFill>
          <a:blip r:embed="rId5"/>
          <a:stretch>
            <a:fillRect/>
          </a:stretch>
        </p:blipFill>
        <p:spPr>
          <a:xfrm>
            <a:off x="11300682" y="620452"/>
            <a:ext cx="812800" cy="812800"/>
          </a:xfrm>
          <a:prstGeom prst="rect">
            <a:avLst/>
          </a:prstGeom>
        </p:spPr>
      </p:pic>
      <p:pic>
        <p:nvPicPr>
          <p:cNvPr id="7" name="Música sem título.mp3" descr="Música sem título.mp3">
            <a:hlinkClick r:id="" action="ppaction://media"/>
            <a:extLst>
              <a:ext uri="{FF2B5EF4-FFF2-40B4-BE49-F238E27FC236}">
                <a16:creationId xmlns:a16="http://schemas.microsoft.com/office/drawing/2014/main" id="{219CB920-C62B-4B9F-9933-E154811B0AC6}"/>
              </a:ext>
            </a:extLst>
          </p:cNvPr>
          <p:cNvPicPr>
            <a:picLocks noChangeAspect="1"/>
          </p:cNvPicPr>
          <p:nvPr>
            <a:audioFile r:link="rId1"/>
            <p:extLst>
              <p:ext uri="{DAA4B4D4-6D71-4841-9C94-3DE7FCFB9230}">
                <p14:media xmlns:p14="http://schemas.microsoft.com/office/powerpoint/2010/main" r:embed="rId3">
                  <p14:trim st="3081000" end="238800.775"/>
                </p14:media>
              </p:ext>
            </p:extLst>
          </p:nvPr>
        </p:nvPicPr>
        <p:blipFill>
          <a:blip r:embed="rId5"/>
          <a:stretch>
            <a:fillRect/>
          </a:stretch>
        </p:blipFill>
        <p:spPr>
          <a:xfrm>
            <a:off x="11277600" y="0"/>
            <a:ext cx="812800" cy="812800"/>
          </a:xfrm>
          <a:prstGeom prst="rect">
            <a:avLst/>
          </a:prstGeom>
        </p:spPr>
      </p:pic>
    </p:spTree>
    <p:extLst>
      <p:ext uri="{BB962C8B-B14F-4D97-AF65-F5344CB8AC3E}">
        <p14:creationId xmlns:p14="http://schemas.microsoft.com/office/powerpoint/2010/main" val="1038864509"/>
      </p:ext>
    </p:extLst>
  </p:cSld>
  <p:clrMapOvr>
    <a:masterClrMapping/>
  </p:clrMapOvr>
  <mc:AlternateContent xmlns:mc="http://schemas.openxmlformats.org/markup-compatibility/2006" xmlns:p14="http://schemas.microsoft.com/office/powerpoint/2010/main">
    <mc:Choice Requires="p14">
      <p:transition spd="slow" p14:dur="2000" advTm="60608"/>
    </mc:Choice>
    <mc:Fallback xmlns="">
      <p:transition spd="slow" advTm="606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6"/>
                </p:tgtEl>
              </p:cMediaNode>
            </p:audio>
            <p:audio>
              <p:cMediaNode numSld="999" showWhenStopped="0">
                <p:cTn id="11" fill="hold" display="0">
                  <p:stCondLst>
                    <p:cond delay="indefinite"/>
                  </p:stCondLst>
                  <p:endCondLst>
                    <p:cond evt="onStopAudio" delay="0">
                      <p:tgtEl>
                        <p:sldTgt/>
                      </p:tgtEl>
                    </p:cond>
                  </p:endCondLst>
                </p:cTn>
                <p:tgtEl>
                  <p:spTgt spid="7"/>
                </p:tgtEl>
              </p:cMediaNode>
            </p:audio>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ítulo  1">
            <a:extLst>
              <a:ext uri="{FF2B5EF4-FFF2-40B4-BE49-F238E27FC236}">
                <a16:creationId xmlns:a16="http://schemas.microsoft.com/office/drawing/2014/main" id="{FCF76EA4-7A5F-C846-9944-8EA9136675D0}"/>
              </a:ext>
            </a:extLst>
          </p:cNvPr>
          <p:cNvSpPr>
            <a:spLocks noGrp="1"/>
          </p:cNvSpPr>
          <p:nvPr>
            <p:ph type="title"/>
          </p:nvPr>
        </p:nvSpPr>
        <p:spPr>
          <a:xfrm>
            <a:off x="838200" y="249533"/>
            <a:ext cx="10058400" cy="1450757"/>
          </a:xfrm>
        </p:spPr>
        <p:txBody>
          <a:bodyPr>
            <a:normAutofit/>
          </a:bodyPr>
          <a:lstStyle/>
          <a:p>
            <a:pPr algn="ctr"/>
            <a:r>
              <a:rPr lang="pt-PT" altLang="en-US" sz="1800" b="1" dirty="0">
                <a:latin typeface="Arial" panose="020B0604020202020204" pitchFamily="34" charset="0"/>
                <a:cs typeface="Arial" panose="020B0604020202020204" pitchFamily="34" charset="0"/>
                <a:sym typeface="+mn-ea"/>
              </a:rPr>
              <a:t>Quais os pontos essenciais em que se deve basear o funcionamento de um corredor de transporte?</a:t>
            </a:r>
            <a:endParaRPr lang="pt-PT" altLang="en-US" sz="1800" b="1" dirty="0">
              <a:latin typeface="Arial" panose="020B0604020202020204" pitchFamily="34" charset="0"/>
              <a:cs typeface="Arial" panose="020B0604020202020204" pitchFamily="34" charset="0"/>
            </a:endParaRPr>
          </a:p>
        </p:txBody>
      </p:sp>
      <p:sp>
        <p:nvSpPr>
          <p:cNvPr id="7" name="Marcador de Posição de Conteúdo 2">
            <a:extLst>
              <a:ext uri="{FF2B5EF4-FFF2-40B4-BE49-F238E27FC236}">
                <a16:creationId xmlns:a16="http://schemas.microsoft.com/office/drawing/2014/main" id="{D987B615-7683-E942-A267-10F921867313}"/>
              </a:ext>
            </a:extLst>
          </p:cNvPr>
          <p:cNvSpPr>
            <a:spLocks noGrp="1"/>
          </p:cNvSpPr>
          <p:nvPr>
            <p:ph idx="1"/>
          </p:nvPr>
        </p:nvSpPr>
        <p:spPr>
          <a:xfrm>
            <a:off x="1097280" y="2172305"/>
            <a:ext cx="10058400" cy="4023360"/>
          </a:xfrm>
        </p:spPr>
        <p:txBody>
          <a:bodyPr>
            <a:normAutofit/>
          </a:bodyPr>
          <a:lstStyle/>
          <a:p>
            <a:pPr marL="457200" indent="-457200" algn="just">
              <a:buFont typeface="Arial" panose="020B0604020202020204" pitchFamily="34" charset="0"/>
              <a:buChar char="•"/>
            </a:pPr>
            <a:r>
              <a:rPr lang="pt-PT" altLang="en-US" sz="1800" dirty="0">
                <a:latin typeface="Arial" panose="020B0604020202020204" pitchFamily="34" charset="0"/>
                <a:cs typeface="Arial" panose="020B0604020202020204" pitchFamily="34" charset="0"/>
              </a:rPr>
              <a:t>Na medição e análise periódicas, através de indicadores de desempenho que sejam atualizados regularmente em cada corredor. Esta questão é fundamental para Portugal enquanto país periférico. É necessário definir os mercados que interessa atingir através do corredor Europeu de mercadorias e aqui é fundamental perceber quais são os mercados que interessam a Espanha, porquanto, torna-se necessário envolver a Espanha num processo comum que integre o interesse de ambos os países. A criação de Corredores Europeus com o objetivo de tornar mais competitivo o setor ferroviário de mercadorias traz consigo ganhos consideráveis para o ambiente e permite à UE cumprir com os seus objetivos em matéria de redução de emissões de gases com efeito de estufa, promovendo, simultaneamente, o desenvolvimento sustentável. </a:t>
            </a:r>
          </a:p>
        </p:txBody>
      </p:sp>
      <p:pic>
        <p:nvPicPr>
          <p:cNvPr id="4" name="fondu.mp3" descr="fondu.mp3">
            <a:hlinkClick r:id="" action="ppaction://media"/>
            <a:extLst>
              <a:ext uri="{FF2B5EF4-FFF2-40B4-BE49-F238E27FC236}">
                <a16:creationId xmlns:a16="http://schemas.microsoft.com/office/drawing/2014/main" id="{E162B44B-9AF7-44A1-B677-D421FD420A1D}"/>
              </a:ext>
            </a:extLst>
          </p:cNvPr>
          <p:cNvPicPr>
            <a:picLocks noChangeAspect="1"/>
          </p:cNvPicPr>
          <p:nvPr>
            <a:audioFile r:link="rId1"/>
            <p:extLst>
              <p:ext uri="{DAA4B4D4-6D71-4841-9C94-3DE7FCFB9230}">
                <p14:media xmlns:p14="http://schemas.microsoft.com/office/powerpoint/2010/main" r:embed="rId2">
                  <p14:trim st="3141000" end="414329.7959"/>
                </p14:media>
              </p:ext>
            </p:extLst>
          </p:nvPr>
        </p:nvPicPr>
        <p:blipFill>
          <a:blip r:embed="rId5"/>
          <a:stretch>
            <a:fillRect/>
          </a:stretch>
        </p:blipFill>
        <p:spPr>
          <a:xfrm>
            <a:off x="11240363" y="702557"/>
            <a:ext cx="812800" cy="812800"/>
          </a:xfrm>
          <a:prstGeom prst="rect">
            <a:avLst/>
          </a:prstGeom>
        </p:spPr>
      </p:pic>
      <p:pic>
        <p:nvPicPr>
          <p:cNvPr id="5" name="Música sem título.mp3" descr="Música sem título.mp3">
            <a:hlinkClick r:id="" action="ppaction://media"/>
            <a:extLst>
              <a:ext uri="{FF2B5EF4-FFF2-40B4-BE49-F238E27FC236}">
                <a16:creationId xmlns:a16="http://schemas.microsoft.com/office/drawing/2014/main" id="{6EF0477B-16E7-416F-B9B5-331C8F93FC30}"/>
              </a:ext>
            </a:extLst>
          </p:cNvPr>
          <p:cNvPicPr>
            <a:picLocks noChangeAspect="1"/>
          </p:cNvPicPr>
          <p:nvPr>
            <a:audioFile r:link="rId1"/>
            <p:extLst>
              <p:ext uri="{DAA4B4D4-6D71-4841-9C94-3DE7FCFB9230}">
                <p14:media xmlns:p14="http://schemas.microsoft.com/office/powerpoint/2010/main" r:embed="rId3">
                  <p14:trim st="3141000" end="197800.775"/>
                </p14:media>
              </p:ext>
            </p:extLst>
          </p:nvPr>
        </p:nvPicPr>
        <p:blipFill>
          <a:blip r:embed="rId5"/>
          <a:stretch>
            <a:fillRect/>
          </a:stretch>
        </p:blipFill>
        <p:spPr>
          <a:xfrm>
            <a:off x="11240363" y="0"/>
            <a:ext cx="812800" cy="812800"/>
          </a:xfrm>
          <a:prstGeom prst="rect">
            <a:avLst/>
          </a:prstGeom>
        </p:spPr>
      </p:pic>
    </p:spTree>
    <p:extLst>
      <p:ext uri="{BB962C8B-B14F-4D97-AF65-F5344CB8AC3E}">
        <p14:creationId xmlns:p14="http://schemas.microsoft.com/office/powerpoint/2010/main" val="80385482"/>
      </p:ext>
    </p:extLst>
  </p:cSld>
  <p:clrMapOvr>
    <a:masterClrMapping/>
  </p:clrMapOvr>
  <mc:AlternateContent xmlns:mc="http://schemas.openxmlformats.org/markup-compatibility/2006" xmlns:p14="http://schemas.microsoft.com/office/powerpoint/2010/main">
    <mc:Choice Requires="p14">
      <p:transition spd="slow" p14:dur="2000" advTm="40738"/>
    </mc:Choice>
    <mc:Fallback xmlns="">
      <p:transition spd="slow" advTm="407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4"/>
                </p:tgtEl>
              </p:cMediaNode>
            </p:audio>
            <p:audio>
              <p:cMediaNode numSld="999" showWhenStopped="0">
                <p:cTn id="11" fill="hold" display="0">
                  <p:stCondLst>
                    <p:cond delay="indefinite"/>
                  </p:stCondLst>
                  <p:endCondLst>
                    <p:cond evt="onStopAudio" delay="0">
                      <p:tgtEl>
                        <p:sldTgt/>
                      </p:tgtEl>
                    </p:cond>
                  </p:endCondLst>
                </p:cTn>
                <p:tgtEl>
                  <p:spTgt spid="5"/>
                </p:tgtEl>
              </p:cMediaNode>
            </p:audio>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ítulo  1">
            <a:extLst>
              <a:ext uri="{FF2B5EF4-FFF2-40B4-BE49-F238E27FC236}">
                <a16:creationId xmlns:a16="http://schemas.microsoft.com/office/drawing/2014/main" id="{CD7F70BC-AE1C-9142-914B-ECECA56B6946}"/>
              </a:ext>
            </a:extLst>
          </p:cNvPr>
          <p:cNvSpPr>
            <a:spLocks noGrp="1"/>
          </p:cNvSpPr>
          <p:nvPr>
            <p:ph type="title"/>
          </p:nvPr>
        </p:nvSpPr>
        <p:spPr>
          <a:xfrm>
            <a:off x="1097280" y="394977"/>
            <a:ext cx="10058400" cy="1450757"/>
          </a:xfrm>
        </p:spPr>
        <p:txBody>
          <a:bodyPr>
            <a:normAutofit/>
          </a:bodyPr>
          <a:lstStyle/>
          <a:p>
            <a:pPr algn="ctr"/>
            <a:r>
              <a:rPr lang="pt-PT" altLang="en-US" sz="1800" b="1" dirty="0">
                <a:latin typeface="Arial" panose="020B0604020202020204" pitchFamily="34" charset="0"/>
                <a:cs typeface="Arial" panose="020B0604020202020204" pitchFamily="34" charset="0"/>
              </a:rPr>
              <a:t>O que foi e é imperioso fazer para a promoção de um futuro sustentável dos transportes</a:t>
            </a:r>
            <a:r>
              <a:rPr lang="pt-PT" altLang="en-US" sz="1800" dirty="0">
                <a:latin typeface="Arial" panose="020B0604020202020204" pitchFamily="34" charset="0"/>
                <a:cs typeface="Arial" panose="020B0604020202020204" pitchFamily="34" charset="0"/>
              </a:rPr>
              <a:t>? </a:t>
            </a:r>
          </a:p>
        </p:txBody>
      </p:sp>
      <p:sp>
        <p:nvSpPr>
          <p:cNvPr id="5" name="Marcador de Posição de Conteúdo 2">
            <a:extLst>
              <a:ext uri="{FF2B5EF4-FFF2-40B4-BE49-F238E27FC236}">
                <a16:creationId xmlns:a16="http://schemas.microsoft.com/office/drawing/2014/main" id="{595797A8-8B6D-424C-A36A-E1E11094FD36}"/>
              </a:ext>
            </a:extLst>
          </p:cNvPr>
          <p:cNvSpPr>
            <a:spLocks noGrp="1"/>
          </p:cNvSpPr>
          <p:nvPr>
            <p:ph idx="1"/>
          </p:nvPr>
        </p:nvSpPr>
        <p:spPr>
          <a:xfrm>
            <a:off x="1097280" y="1845734"/>
            <a:ext cx="10058400" cy="4023360"/>
          </a:xfrm>
        </p:spPr>
        <p:txBody>
          <a:bodyPr>
            <a:normAutofit/>
          </a:bodyPr>
          <a:lstStyle/>
          <a:p>
            <a:pPr marL="342900" indent="-342900">
              <a:buFont typeface="Arial" panose="020B0604020202020204" pitchFamily="34" charset="0"/>
              <a:buChar char="•"/>
            </a:pPr>
            <a:r>
              <a:rPr lang="pt-PT" altLang="en-US" sz="1800" dirty="0">
                <a:latin typeface="Arial" panose="020B0604020202020204" pitchFamily="34" charset="0"/>
                <a:cs typeface="Arial" panose="020B0604020202020204" pitchFamily="34" charset="0"/>
              </a:rPr>
              <a:t>Redefinir a RTE-T; </a:t>
            </a:r>
          </a:p>
          <a:p>
            <a:pPr marL="342900" indent="-342900">
              <a:buFont typeface="Arial" panose="020B0604020202020204" pitchFamily="34" charset="0"/>
              <a:buChar char="•"/>
            </a:pPr>
            <a:r>
              <a:rPr lang="pt-PT" altLang="en-US" sz="1800" dirty="0">
                <a:latin typeface="Arial" panose="020B0604020202020204" pitchFamily="34" charset="0"/>
                <a:cs typeface="Arial" panose="020B0604020202020204" pitchFamily="34" charset="0"/>
              </a:rPr>
              <a:t>Promover a construção de linhas prioritárias para o setor das mercadorias por via-férrea; </a:t>
            </a:r>
          </a:p>
          <a:p>
            <a:pPr marL="342900" indent="-342900">
              <a:buFont typeface="Arial" panose="020B0604020202020204" pitchFamily="34" charset="0"/>
              <a:buChar char="•"/>
            </a:pPr>
            <a:r>
              <a:rPr lang="pt-PT" altLang="en-US" sz="1800" dirty="0">
                <a:latin typeface="Arial" panose="020B0604020202020204" pitchFamily="34" charset="0"/>
                <a:cs typeface="Arial" panose="020B0604020202020204" pitchFamily="34" charset="0"/>
              </a:rPr>
              <a:t>Distribuir equitativamente os benefícios financeiros; </a:t>
            </a:r>
          </a:p>
          <a:p>
            <a:pPr marL="342900" indent="-342900">
              <a:buFont typeface="Arial" panose="020B0604020202020204" pitchFamily="34" charset="0"/>
              <a:buChar char="•"/>
            </a:pPr>
            <a:r>
              <a:rPr lang="pt-PT" altLang="en-US" sz="1800" dirty="0">
                <a:latin typeface="Arial" panose="020B0604020202020204" pitchFamily="34" charset="0"/>
                <a:cs typeface="Arial" panose="020B0604020202020204" pitchFamily="34" charset="0"/>
              </a:rPr>
              <a:t>Cumprir por parte dos Estados-Membros a legislação europeia, designadamente em matéria de obrigações de serviço público; </a:t>
            </a:r>
          </a:p>
          <a:p>
            <a:pPr marL="342900" indent="-342900">
              <a:buFont typeface="Arial" panose="020B0604020202020204" pitchFamily="34" charset="0"/>
              <a:buChar char="•"/>
            </a:pPr>
            <a:r>
              <a:rPr lang="pt-PT" altLang="en-US" sz="1800" dirty="0">
                <a:latin typeface="Arial" panose="020B0604020202020204" pitchFamily="34" charset="0"/>
                <a:cs typeface="Arial" panose="020B0604020202020204" pitchFamily="34" charset="0"/>
              </a:rPr>
              <a:t>Cooperar mais afincadamente, os governos e as instituições europeias na criação e adoção da política europeia de transportes; </a:t>
            </a:r>
          </a:p>
          <a:p>
            <a:pPr marL="342900" indent="-342900">
              <a:buFont typeface="Arial" panose="020B0604020202020204" pitchFamily="34" charset="0"/>
              <a:buChar char="•"/>
            </a:pPr>
            <a:r>
              <a:rPr lang="pt-PT" altLang="en-US" sz="1800" dirty="0">
                <a:latin typeface="Arial" panose="020B0604020202020204" pitchFamily="34" charset="0"/>
                <a:cs typeface="Arial" panose="020B0604020202020204" pitchFamily="34" charset="0"/>
              </a:rPr>
              <a:t>Unir as entidades reguladoras dos diversos Estados-Membros enquanto garantes do cumprimento dos normativos comunitários, promovendo a concorrência entre os diversos modos de transporte; </a:t>
            </a:r>
          </a:p>
        </p:txBody>
      </p:sp>
      <p:pic>
        <p:nvPicPr>
          <p:cNvPr id="6" name="fondu.mp3" descr="fondu.mp3">
            <a:hlinkClick r:id="" action="ppaction://media"/>
            <a:extLst>
              <a:ext uri="{FF2B5EF4-FFF2-40B4-BE49-F238E27FC236}">
                <a16:creationId xmlns:a16="http://schemas.microsoft.com/office/drawing/2014/main" id="{C4065B19-F4EF-43BC-8C22-8752A3E7D35B}"/>
              </a:ext>
            </a:extLst>
          </p:cNvPr>
          <p:cNvPicPr>
            <a:picLocks noChangeAspect="1"/>
          </p:cNvPicPr>
          <p:nvPr>
            <a:audioFile r:link="rId1"/>
            <p:extLst>
              <p:ext uri="{DAA4B4D4-6D71-4841-9C94-3DE7FCFB9230}">
                <p14:media xmlns:p14="http://schemas.microsoft.com/office/powerpoint/2010/main" r:embed="rId2">
                  <p14:trim st="3182000" end="372329.7959"/>
                </p14:media>
              </p:ext>
            </p:extLst>
          </p:nvPr>
        </p:nvPicPr>
        <p:blipFill>
          <a:blip r:embed="rId5"/>
          <a:stretch>
            <a:fillRect/>
          </a:stretch>
        </p:blipFill>
        <p:spPr>
          <a:xfrm>
            <a:off x="11220783" y="713955"/>
            <a:ext cx="812800" cy="812800"/>
          </a:xfrm>
          <a:prstGeom prst="rect">
            <a:avLst/>
          </a:prstGeom>
        </p:spPr>
      </p:pic>
      <p:pic>
        <p:nvPicPr>
          <p:cNvPr id="7" name="Música sem título.mp3" descr="Música sem título.mp3">
            <a:hlinkClick r:id="" action="ppaction://media"/>
            <a:extLst>
              <a:ext uri="{FF2B5EF4-FFF2-40B4-BE49-F238E27FC236}">
                <a16:creationId xmlns:a16="http://schemas.microsoft.com/office/drawing/2014/main" id="{FC7026C5-5CD1-48F5-B0A7-692C0B882FE3}"/>
              </a:ext>
            </a:extLst>
          </p:cNvPr>
          <p:cNvPicPr>
            <a:picLocks noChangeAspect="1"/>
          </p:cNvPicPr>
          <p:nvPr>
            <a:audioFile r:link="rId1"/>
            <p:extLst>
              <p:ext uri="{DAA4B4D4-6D71-4841-9C94-3DE7FCFB9230}">
                <p14:media xmlns:p14="http://schemas.microsoft.com/office/powerpoint/2010/main" r:embed="rId3">
                  <p14:trim st="3182000" end="155800.775"/>
                </p14:media>
              </p:ext>
            </p:extLst>
          </p:nvPr>
        </p:nvPicPr>
        <p:blipFill>
          <a:blip r:embed="rId5"/>
          <a:stretch>
            <a:fillRect/>
          </a:stretch>
        </p:blipFill>
        <p:spPr>
          <a:xfrm>
            <a:off x="11220783" y="97592"/>
            <a:ext cx="812800" cy="812800"/>
          </a:xfrm>
          <a:prstGeom prst="rect">
            <a:avLst/>
          </a:prstGeom>
        </p:spPr>
      </p:pic>
    </p:spTree>
    <p:extLst>
      <p:ext uri="{BB962C8B-B14F-4D97-AF65-F5344CB8AC3E}">
        <p14:creationId xmlns:p14="http://schemas.microsoft.com/office/powerpoint/2010/main" val="1165516963"/>
      </p:ext>
    </p:extLst>
  </p:cSld>
  <p:clrMapOvr>
    <a:masterClrMapping/>
  </p:clrMapOvr>
  <mc:AlternateContent xmlns:mc="http://schemas.openxmlformats.org/markup-compatibility/2006" xmlns:p14="http://schemas.microsoft.com/office/powerpoint/2010/main">
    <mc:Choice Requires="p14">
      <p:transition spd="slow" p14:dur="2000" advTm="42049"/>
    </mc:Choice>
    <mc:Fallback xmlns="">
      <p:transition spd="slow" advTm="420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6"/>
                </p:tgtEl>
              </p:cMediaNode>
            </p:audio>
            <p:audio>
              <p:cMediaNode numSld="999" showWhenStopped="0">
                <p:cTn id="11" fill="hold" display="0">
                  <p:stCondLst>
                    <p:cond delay="indefinite"/>
                  </p:stCondLst>
                  <p:endCondLst>
                    <p:cond evt="onStopAudio" delay="0">
                      <p:tgtEl>
                        <p:sldTgt/>
                      </p:tgtEl>
                    </p:cond>
                  </p:endCondLst>
                </p:cTn>
                <p:tgtEl>
                  <p:spTgt spid="7"/>
                </p:tgtEl>
              </p:cMediaNode>
            </p:audio>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ítulo  1">
            <a:extLst>
              <a:ext uri="{FF2B5EF4-FFF2-40B4-BE49-F238E27FC236}">
                <a16:creationId xmlns:a16="http://schemas.microsoft.com/office/drawing/2014/main" id="{368ABD9A-265C-C745-A271-5D909864AE17}"/>
              </a:ext>
            </a:extLst>
          </p:cNvPr>
          <p:cNvSpPr>
            <a:spLocks noGrp="1"/>
          </p:cNvSpPr>
          <p:nvPr>
            <p:ph type="title"/>
          </p:nvPr>
        </p:nvSpPr>
        <p:spPr>
          <a:xfrm>
            <a:off x="1097280" y="467364"/>
            <a:ext cx="10058400" cy="1450757"/>
          </a:xfrm>
        </p:spPr>
        <p:txBody>
          <a:bodyPr>
            <a:normAutofit fontScale="90000"/>
          </a:bodyPr>
          <a:lstStyle/>
          <a:p>
            <a:pPr algn="ctr"/>
            <a:br>
              <a:rPr lang="pt-PT" altLang="en-US" dirty="0">
                <a:sym typeface="+mn-ea"/>
              </a:rPr>
            </a:br>
            <a:r>
              <a:rPr lang="pt-PT" altLang="en-US" sz="2000" b="1" dirty="0">
                <a:latin typeface="Arial" panose="020B0604020202020204" pitchFamily="34" charset="0"/>
                <a:cs typeface="Arial" panose="020B0604020202020204" pitchFamily="34" charset="0"/>
                <a:sym typeface="+mn-ea"/>
              </a:rPr>
              <a:t>O que foi e é imperioso fazer para a promoção de um futuro sustentável dos transportes? </a:t>
            </a:r>
            <a:br>
              <a:rPr lang="pt-PT" altLang="en-US" dirty="0"/>
            </a:br>
            <a:endParaRPr lang="pt-PT" altLang="en-US" dirty="0"/>
          </a:p>
        </p:txBody>
      </p:sp>
      <p:sp>
        <p:nvSpPr>
          <p:cNvPr id="5" name="Marcador de Posição de Conteúdo 2">
            <a:extLst>
              <a:ext uri="{FF2B5EF4-FFF2-40B4-BE49-F238E27FC236}">
                <a16:creationId xmlns:a16="http://schemas.microsoft.com/office/drawing/2014/main" id="{DA787846-F7DC-9B49-8C67-410FEEBAF955}"/>
              </a:ext>
            </a:extLst>
          </p:cNvPr>
          <p:cNvSpPr>
            <a:spLocks noGrp="1"/>
          </p:cNvSpPr>
          <p:nvPr>
            <p:ph idx="1"/>
          </p:nvPr>
        </p:nvSpPr>
        <p:spPr>
          <a:xfrm>
            <a:off x="1097280" y="2172305"/>
            <a:ext cx="10058400" cy="4023360"/>
          </a:xfrm>
        </p:spPr>
        <p:txBody>
          <a:bodyPr>
            <a:normAutofit/>
          </a:bodyPr>
          <a:lstStyle/>
          <a:p>
            <a:pPr marL="342900" indent="-342900">
              <a:buFont typeface="Arial" panose="020B0604020202020204" pitchFamily="34" charset="0"/>
              <a:buChar char="•"/>
            </a:pPr>
            <a:r>
              <a:rPr lang="pt-PT" altLang="en-US" sz="1800" dirty="0">
                <a:latin typeface="Arial" panose="020B0604020202020204" pitchFamily="34" charset="0"/>
                <a:cs typeface="Arial" panose="020B0604020202020204" pitchFamily="34" charset="0"/>
              </a:rPr>
              <a:t>Acabar com a proibição de inclusão dos custos das alterações climáticas e da poluição na taxação da infraestrutura rodoviária (revisão da Diretiva </a:t>
            </a:r>
            <a:r>
              <a:rPr lang="pt-PT" altLang="en-US" sz="1800" dirty="0" err="1">
                <a:latin typeface="Arial" panose="020B0604020202020204" pitchFamily="34" charset="0"/>
                <a:cs typeface="Arial" panose="020B0604020202020204" pitchFamily="34" charset="0"/>
              </a:rPr>
              <a:t>Eurovignette</a:t>
            </a:r>
            <a:r>
              <a:rPr lang="pt-PT" altLang="en-US" sz="1800" dirty="0">
                <a:latin typeface="Arial" panose="020B0604020202020204" pitchFamily="34" charset="0"/>
                <a:cs typeface="Arial" panose="020B0604020202020204" pitchFamily="34" charset="0"/>
              </a:rPr>
              <a:t>), devendo-se, para tanto, colocar em prática uma apropriada taxação, assim como ferramentas para o tráfego rodoviário nas aglomerações e no centro das cidades e aproveitar as receitas provenientes destas taxas para melhorar o transporte público e regional (revisão Diretiva </a:t>
            </a:r>
            <a:r>
              <a:rPr lang="pt-PT" altLang="en-US" sz="1800" dirty="0" err="1">
                <a:latin typeface="Arial" panose="020B0604020202020204" pitchFamily="34" charset="0"/>
                <a:cs typeface="Arial" panose="020B0604020202020204" pitchFamily="34" charset="0"/>
              </a:rPr>
              <a:t>Eurovignette</a:t>
            </a:r>
            <a:r>
              <a:rPr lang="pt-PT" altLang="en-US" sz="1800" dirty="0">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r>
              <a:rPr lang="pt-PT" altLang="en-US" sz="1800" dirty="0">
                <a:latin typeface="Arial" panose="020B0604020202020204" pitchFamily="34" charset="0"/>
                <a:cs typeface="Arial" panose="020B0604020202020204" pitchFamily="34" charset="0"/>
              </a:rPr>
              <a:t>Internalizar os custos externos nas políticas de preços no setor rodoviário, assim como no setor rodoviário de mercadorias e utilizar estas receitas nos projetos de infraestruturas ferroviárias e nos projetos da RTE (revisão </a:t>
            </a:r>
            <a:r>
              <a:rPr lang="pt-PT" altLang="en-US" sz="1800" dirty="0" err="1">
                <a:latin typeface="Arial" panose="020B0604020202020204" pitchFamily="34" charset="0"/>
                <a:cs typeface="Arial" panose="020B0604020202020204" pitchFamily="34" charset="0"/>
              </a:rPr>
              <a:t>Directiva</a:t>
            </a:r>
            <a:r>
              <a:rPr lang="pt-PT" altLang="en-US" sz="1800" dirty="0">
                <a:latin typeface="Arial" panose="020B0604020202020204" pitchFamily="34" charset="0"/>
                <a:cs typeface="Arial" panose="020B0604020202020204" pitchFamily="34" charset="0"/>
              </a:rPr>
              <a:t> </a:t>
            </a:r>
            <a:r>
              <a:rPr lang="pt-PT" altLang="en-US" sz="1800" dirty="0" err="1">
                <a:latin typeface="Arial" panose="020B0604020202020204" pitchFamily="34" charset="0"/>
                <a:cs typeface="Arial" panose="020B0604020202020204" pitchFamily="34" charset="0"/>
              </a:rPr>
              <a:t>Eurovignette</a:t>
            </a:r>
            <a:r>
              <a:rPr lang="pt-PT" altLang="en-US" sz="1800" dirty="0">
                <a:latin typeface="Arial" panose="020B0604020202020204" pitchFamily="34" charset="0"/>
                <a:cs typeface="Arial" panose="020B0604020202020204" pitchFamily="34" charset="0"/>
              </a:rPr>
              <a:t> – conforme Comunicação COM (2008) 433 final subordinada ao tema “Tornar o transporte mais ecológico”); </a:t>
            </a:r>
          </a:p>
        </p:txBody>
      </p:sp>
      <p:pic>
        <p:nvPicPr>
          <p:cNvPr id="6" name="fondu.mp3" descr="fondu.mp3">
            <a:hlinkClick r:id="" action="ppaction://media"/>
            <a:extLst>
              <a:ext uri="{FF2B5EF4-FFF2-40B4-BE49-F238E27FC236}">
                <a16:creationId xmlns:a16="http://schemas.microsoft.com/office/drawing/2014/main" id="{E0C8A88C-2BFB-489B-AA45-D23496F85A05}"/>
              </a:ext>
            </a:extLst>
          </p:cNvPr>
          <p:cNvPicPr>
            <a:picLocks noChangeAspect="1"/>
          </p:cNvPicPr>
          <p:nvPr>
            <a:audioFile r:link="rId1"/>
            <p:extLst>
              <p:ext uri="{DAA4B4D4-6D71-4841-9C94-3DE7FCFB9230}">
                <p14:media xmlns:p14="http://schemas.microsoft.com/office/powerpoint/2010/main" r:embed="rId2">
                  <p14:trim st="3224000" end="334329.7959"/>
                </p14:media>
              </p:ext>
            </p:extLst>
          </p:nvPr>
        </p:nvPicPr>
        <p:blipFill>
          <a:blip r:embed="rId5"/>
          <a:stretch>
            <a:fillRect/>
          </a:stretch>
        </p:blipFill>
        <p:spPr>
          <a:xfrm>
            <a:off x="11220783" y="669680"/>
            <a:ext cx="812800" cy="812800"/>
          </a:xfrm>
          <a:prstGeom prst="rect">
            <a:avLst/>
          </a:prstGeom>
        </p:spPr>
      </p:pic>
      <p:pic>
        <p:nvPicPr>
          <p:cNvPr id="7" name="Música sem título.mp3" descr="Música sem título.mp3">
            <a:hlinkClick r:id="" action="ppaction://media"/>
            <a:extLst>
              <a:ext uri="{FF2B5EF4-FFF2-40B4-BE49-F238E27FC236}">
                <a16:creationId xmlns:a16="http://schemas.microsoft.com/office/drawing/2014/main" id="{4863BF28-FC76-49E4-A605-120C558300F6}"/>
              </a:ext>
            </a:extLst>
          </p:cNvPr>
          <p:cNvPicPr>
            <a:picLocks noChangeAspect="1"/>
          </p:cNvPicPr>
          <p:nvPr>
            <a:audioFile r:link="rId1"/>
            <p:extLst>
              <p:ext uri="{DAA4B4D4-6D71-4841-9C94-3DE7FCFB9230}">
                <p14:media xmlns:p14="http://schemas.microsoft.com/office/powerpoint/2010/main" r:embed="rId3">
                  <p14:trim st="3224000" end="117800.775"/>
                </p14:media>
              </p:ext>
            </p:extLst>
          </p:nvPr>
        </p:nvPicPr>
        <p:blipFill>
          <a:blip r:embed="rId5"/>
          <a:stretch>
            <a:fillRect/>
          </a:stretch>
        </p:blipFill>
        <p:spPr>
          <a:xfrm>
            <a:off x="11220783" y="0"/>
            <a:ext cx="812800" cy="812800"/>
          </a:xfrm>
          <a:prstGeom prst="rect">
            <a:avLst/>
          </a:prstGeom>
        </p:spPr>
      </p:pic>
    </p:spTree>
    <p:extLst>
      <p:ext uri="{BB962C8B-B14F-4D97-AF65-F5344CB8AC3E}">
        <p14:creationId xmlns:p14="http://schemas.microsoft.com/office/powerpoint/2010/main" val="1841062955"/>
      </p:ext>
    </p:extLst>
  </p:cSld>
  <p:clrMapOvr>
    <a:masterClrMapping/>
  </p:clrMapOvr>
  <mc:AlternateContent xmlns:mc="http://schemas.openxmlformats.org/markup-compatibility/2006" xmlns:p14="http://schemas.microsoft.com/office/powerpoint/2010/main">
    <mc:Choice Requires="p14">
      <p:transition spd="slow" p14:dur="2000" advTm="37930"/>
    </mc:Choice>
    <mc:Fallback xmlns="">
      <p:transition spd="slow" advTm="379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6"/>
                </p:tgtEl>
              </p:cMediaNode>
            </p:audio>
            <p:audio>
              <p:cMediaNode numSld="999" showWhenStopped="0">
                <p:cTn id="11" fill="hold" display="0">
                  <p:stCondLst>
                    <p:cond delay="indefinite"/>
                  </p:stCondLst>
                  <p:endCondLst>
                    <p:cond evt="onStopAudio" delay="0">
                      <p:tgtEl>
                        <p:sldTgt/>
                      </p:tgtEl>
                    </p:cond>
                  </p:endCondLst>
                </p:cTn>
                <p:tgtEl>
                  <p:spTgt spid="7"/>
                </p:tgtEl>
              </p:cMediaNode>
            </p:audio>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ítulo  1">
            <a:extLst>
              <a:ext uri="{FF2B5EF4-FFF2-40B4-BE49-F238E27FC236}">
                <a16:creationId xmlns:a16="http://schemas.microsoft.com/office/drawing/2014/main" id="{1CCDEBF0-36D2-164D-A44F-4B019E79BFC9}"/>
              </a:ext>
            </a:extLst>
          </p:cNvPr>
          <p:cNvSpPr>
            <a:spLocks noGrp="1"/>
          </p:cNvSpPr>
          <p:nvPr>
            <p:ph type="title"/>
          </p:nvPr>
        </p:nvSpPr>
        <p:spPr>
          <a:xfrm>
            <a:off x="1097280" y="394977"/>
            <a:ext cx="10058400" cy="1450757"/>
          </a:xfrm>
        </p:spPr>
        <p:txBody>
          <a:bodyPr>
            <a:normAutofit/>
          </a:bodyPr>
          <a:lstStyle/>
          <a:p>
            <a:pPr algn="ctr"/>
            <a:r>
              <a:rPr lang="pt-PT" altLang="en-US" sz="2000" b="1" dirty="0">
                <a:latin typeface="Arial" panose="020B0604020202020204" pitchFamily="34" charset="0"/>
                <a:cs typeface="Arial" panose="020B0604020202020204" pitchFamily="34" charset="0"/>
                <a:sym typeface="+mn-ea"/>
              </a:rPr>
              <a:t>O que foi e é imperioso fazer para a promoção de um futuro sustentável dos transportes? </a:t>
            </a:r>
            <a:endParaRPr lang="pt-PT" altLang="en-US" dirty="0"/>
          </a:p>
        </p:txBody>
      </p:sp>
      <p:sp>
        <p:nvSpPr>
          <p:cNvPr id="5" name="Marcador de Posição de Conteúdo 2">
            <a:extLst>
              <a:ext uri="{FF2B5EF4-FFF2-40B4-BE49-F238E27FC236}">
                <a16:creationId xmlns:a16="http://schemas.microsoft.com/office/drawing/2014/main" id="{1A734E56-F0DC-AF42-8C54-717A72BD8A51}"/>
              </a:ext>
            </a:extLst>
          </p:cNvPr>
          <p:cNvSpPr>
            <a:spLocks noGrp="1"/>
          </p:cNvSpPr>
          <p:nvPr>
            <p:ph idx="1"/>
          </p:nvPr>
        </p:nvSpPr>
        <p:spPr>
          <a:xfrm>
            <a:off x="1097280" y="2133117"/>
            <a:ext cx="10058400" cy="4023360"/>
          </a:xfrm>
        </p:spPr>
        <p:txBody>
          <a:bodyPr>
            <a:normAutofit/>
          </a:bodyPr>
          <a:lstStyle/>
          <a:p>
            <a:pPr marL="342900" indent="-342900" algn="just">
              <a:buFont typeface="Arial" panose="020B0604020202020204" pitchFamily="34" charset="0"/>
              <a:buChar char="•"/>
            </a:pPr>
            <a:r>
              <a:rPr lang="pt-PT" altLang="en-US" sz="1800" dirty="0">
                <a:latin typeface="Arial" panose="020B0604020202020204" pitchFamily="34" charset="0"/>
                <a:cs typeface="Arial" panose="020B0604020202020204" pitchFamily="34" charset="0"/>
              </a:rPr>
              <a:t>Acabar com o tratamento preferencial a alguns modos de transporte, como as isenções de taxas no combustível para o setor aéreo no transporte transfronteiriço (conforme admitido pela Comissão Europeia na sua Comunicação COM (2008) 433 final subordinada ao tema “Tornar o transporte mais ecológico”); </a:t>
            </a:r>
          </a:p>
          <a:p>
            <a:pPr marL="342900" indent="-342900" algn="just">
              <a:buFont typeface="Arial" panose="020B0604020202020204" pitchFamily="34" charset="0"/>
              <a:buChar char="•"/>
            </a:pPr>
            <a:r>
              <a:rPr lang="pt-PT" altLang="en-US" sz="1800" dirty="0">
                <a:latin typeface="Arial" panose="020B0604020202020204" pitchFamily="34" charset="0"/>
                <a:cs typeface="Arial" panose="020B0604020202020204" pitchFamily="34" charset="0"/>
              </a:rPr>
              <a:t>Criar instrumentos legais que permitam promover a transferência de modos de transporte, por exemplo, o transporte de mercadorias perigosas da rodovia para a ferrovia; </a:t>
            </a:r>
          </a:p>
          <a:p>
            <a:pPr marL="342900" indent="-342900" algn="just">
              <a:buFont typeface="Arial" panose="020B0604020202020204" pitchFamily="34" charset="0"/>
              <a:buChar char="•"/>
            </a:pPr>
            <a:r>
              <a:rPr lang="pt-PT" altLang="en-US" sz="1800" dirty="0">
                <a:latin typeface="Arial" panose="020B0604020202020204" pitchFamily="34" charset="0"/>
                <a:cs typeface="Arial" panose="020B0604020202020204" pitchFamily="34" charset="0"/>
              </a:rPr>
              <a:t>Corrigir o regime do comércio de emissões uma vez que este penaliza, atualmente, o setor ferroviário, em vez de o manter como sistema de proteção aos modos de transporte mais poluentes (eletricidade usada no transporte ferroviário já é incluída no regime do comércio de emissões); </a:t>
            </a:r>
          </a:p>
        </p:txBody>
      </p:sp>
      <p:pic>
        <p:nvPicPr>
          <p:cNvPr id="6" name="fondu.mp3" descr="fondu.mp3">
            <a:hlinkClick r:id="" action="ppaction://media"/>
            <a:extLst>
              <a:ext uri="{FF2B5EF4-FFF2-40B4-BE49-F238E27FC236}">
                <a16:creationId xmlns:a16="http://schemas.microsoft.com/office/drawing/2014/main" id="{3B7E0378-C6DC-49B1-9170-04E7B807F828}"/>
              </a:ext>
            </a:extLst>
          </p:cNvPr>
          <p:cNvPicPr>
            <a:picLocks noChangeAspect="1"/>
          </p:cNvPicPr>
          <p:nvPr>
            <a:audioFile r:link="rId1"/>
            <p:extLst>
              <p:ext uri="{DAA4B4D4-6D71-4841-9C94-3DE7FCFB9230}">
                <p14:media xmlns:p14="http://schemas.microsoft.com/office/powerpoint/2010/main" r:embed="rId2">
                  <p14:trim st="3262000" end="296329.7959"/>
                </p14:media>
              </p:ext>
            </p:extLst>
          </p:nvPr>
        </p:nvPicPr>
        <p:blipFill>
          <a:blip r:embed="rId5"/>
          <a:stretch>
            <a:fillRect/>
          </a:stretch>
        </p:blipFill>
        <p:spPr>
          <a:xfrm>
            <a:off x="11150945" y="713955"/>
            <a:ext cx="812800" cy="812800"/>
          </a:xfrm>
          <a:prstGeom prst="rect">
            <a:avLst/>
          </a:prstGeom>
        </p:spPr>
      </p:pic>
      <p:pic>
        <p:nvPicPr>
          <p:cNvPr id="7" name="Música sem título.mp3" descr="Música sem título.mp3">
            <a:hlinkClick r:id="" action="ppaction://media"/>
            <a:extLst>
              <a:ext uri="{FF2B5EF4-FFF2-40B4-BE49-F238E27FC236}">
                <a16:creationId xmlns:a16="http://schemas.microsoft.com/office/drawing/2014/main" id="{F574FD23-4045-4C2D-8316-9685D9C0616F}"/>
              </a:ext>
            </a:extLst>
          </p:cNvPr>
          <p:cNvPicPr>
            <a:picLocks noChangeAspect="1"/>
          </p:cNvPicPr>
          <p:nvPr>
            <a:audioFile r:link="rId1"/>
            <p:extLst>
              <p:ext uri="{DAA4B4D4-6D71-4841-9C94-3DE7FCFB9230}">
                <p14:media xmlns:p14="http://schemas.microsoft.com/office/powerpoint/2010/main" r:embed="rId3">
                  <p14:trim st="3262000" end="79800.775"/>
                </p14:media>
              </p:ext>
            </p:extLst>
          </p:nvPr>
        </p:nvPicPr>
        <p:blipFill>
          <a:blip r:embed="rId5"/>
          <a:stretch>
            <a:fillRect/>
          </a:stretch>
        </p:blipFill>
        <p:spPr>
          <a:xfrm>
            <a:off x="11155680" y="62916"/>
            <a:ext cx="812800" cy="812800"/>
          </a:xfrm>
          <a:prstGeom prst="rect">
            <a:avLst/>
          </a:prstGeom>
        </p:spPr>
      </p:pic>
    </p:spTree>
    <p:extLst>
      <p:ext uri="{BB962C8B-B14F-4D97-AF65-F5344CB8AC3E}">
        <p14:creationId xmlns:p14="http://schemas.microsoft.com/office/powerpoint/2010/main" val="1591188275"/>
      </p:ext>
    </p:extLst>
  </p:cSld>
  <p:clrMapOvr>
    <a:masterClrMapping/>
  </p:clrMapOvr>
  <mc:AlternateContent xmlns:mc="http://schemas.openxmlformats.org/markup-compatibility/2006" xmlns:p14="http://schemas.microsoft.com/office/powerpoint/2010/main">
    <mc:Choice Requires="p14">
      <p:transition spd="slow" p14:dur="2000" advTm="38165"/>
    </mc:Choice>
    <mc:Fallback xmlns="">
      <p:transition spd="slow" advTm="381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6"/>
                </p:tgtEl>
              </p:cMediaNode>
            </p:audio>
            <p:audio>
              <p:cMediaNode numSld="999" showWhenStopped="0">
                <p:cTn id="11" fill="hold" display="0">
                  <p:stCondLst>
                    <p:cond delay="indefinite"/>
                  </p:stCondLst>
                  <p:endCondLst>
                    <p:cond evt="onStopAudio" delay="0">
                      <p:tgtEl>
                        <p:sldTgt/>
                      </p:tgtEl>
                    </p:cond>
                  </p:endCondLst>
                </p:cTn>
                <p:tgtEl>
                  <p:spTgt spid="7"/>
                </p:tgtEl>
              </p:cMediaNode>
            </p:audio>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ítulo  1">
            <a:extLst>
              <a:ext uri="{FF2B5EF4-FFF2-40B4-BE49-F238E27FC236}">
                <a16:creationId xmlns:a16="http://schemas.microsoft.com/office/drawing/2014/main" id="{A0E0F485-FDF4-534C-8462-6BF5B845C21B}"/>
              </a:ext>
            </a:extLst>
          </p:cNvPr>
          <p:cNvSpPr>
            <a:spLocks noGrp="1"/>
          </p:cNvSpPr>
          <p:nvPr>
            <p:ph type="title"/>
          </p:nvPr>
        </p:nvSpPr>
        <p:spPr>
          <a:xfrm>
            <a:off x="1097280" y="286603"/>
            <a:ext cx="10058400" cy="1450757"/>
          </a:xfrm>
        </p:spPr>
        <p:txBody>
          <a:bodyPr>
            <a:normAutofit/>
          </a:bodyPr>
          <a:lstStyle/>
          <a:p>
            <a:pPr algn="ctr"/>
            <a:r>
              <a:rPr lang="pt-PT" altLang="en-US" sz="1800" b="1" dirty="0">
                <a:latin typeface="Arial" panose="020B0604020202020204" pitchFamily="34" charset="0"/>
                <a:cs typeface="Arial" panose="020B0604020202020204" pitchFamily="34" charset="0"/>
              </a:rPr>
              <a:t>CONCLUINDO ...</a:t>
            </a:r>
          </a:p>
        </p:txBody>
      </p:sp>
      <p:sp>
        <p:nvSpPr>
          <p:cNvPr id="5" name="Marcador de Posição de Conteúdo 2">
            <a:extLst>
              <a:ext uri="{FF2B5EF4-FFF2-40B4-BE49-F238E27FC236}">
                <a16:creationId xmlns:a16="http://schemas.microsoft.com/office/drawing/2014/main" id="{3EC3DE16-ADE7-2A4F-9440-7027C34FA6BE}"/>
              </a:ext>
            </a:extLst>
          </p:cNvPr>
          <p:cNvSpPr>
            <a:spLocks noGrp="1"/>
          </p:cNvSpPr>
          <p:nvPr>
            <p:ph idx="1"/>
          </p:nvPr>
        </p:nvSpPr>
        <p:spPr>
          <a:xfrm>
            <a:off x="1097280" y="1845734"/>
            <a:ext cx="10058400" cy="4023360"/>
          </a:xfrm>
        </p:spPr>
        <p:txBody>
          <a:bodyPr>
            <a:normAutofit/>
          </a:bodyPr>
          <a:lstStyle/>
          <a:p>
            <a:pPr algn="just"/>
            <a:r>
              <a:rPr lang="pt-PT" altLang="en-US" sz="1800" dirty="0">
                <a:latin typeface="Arial" panose="020B0604020202020204" pitchFamily="34" charset="0"/>
                <a:cs typeface="Arial" panose="020B0604020202020204" pitchFamily="34" charset="0"/>
              </a:rPr>
              <a:t>Acreditamos que é possível à U.E. cumprir os compromissos assumidos, nomeadamente em relação às alterações no seu uso e, neste sentido, o Governo tem vindo a desencadear planos,  tal como as Instituições Comunitárias e os Estados-Membros. </a:t>
            </a:r>
          </a:p>
          <a:p>
            <a:pPr algn="just"/>
            <a:r>
              <a:rPr lang="pt-PT" altLang="en-US" sz="1800" dirty="0">
                <a:latin typeface="Arial" panose="020B0604020202020204" pitchFamily="34" charset="0"/>
                <a:cs typeface="Arial" panose="020B0604020202020204" pitchFamily="34" charset="0"/>
              </a:rPr>
              <a:t>Acrescentamos que as medidas a tomar pelas instituições comunitárias devem considerar as vantagens ambientais do caminho-de-ferro e melhorar uma política efetiva de preços. </a:t>
            </a:r>
          </a:p>
          <a:p>
            <a:pPr algn="just"/>
            <a:r>
              <a:rPr lang="pt-PT" altLang="en-US" sz="1800" dirty="0">
                <a:latin typeface="Arial" panose="020B0604020202020204" pitchFamily="34" charset="0"/>
                <a:cs typeface="Arial" panose="020B0604020202020204" pitchFamily="34" charset="0"/>
              </a:rPr>
              <a:t>Acreditamos que as campanhas de sensibilização nas várias áreas de atuação, em especial na do ambiente, tendo em vista alertar a população em geral dos efeitos nefastos das emissões de gases com efeito de estufa e o contributo do setor ferroviário nesta matéria são uma mais-valia para o setor. Para que todos possamos optar por modos de transporte mais amigos do ambiente, dever-se-ão criar incentivos económicos, como, por exemplo, benefícios fiscais. </a:t>
            </a:r>
          </a:p>
        </p:txBody>
      </p:sp>
      <p:pic>
        <p:nvPicPr>
          <p:cNvPr id="6" name="fondu.mp3" descr="fondu.mp3">
            <a:hlinkClick r:id="" action="ppaction://media"/>
            <a:extLst>
              <a:ext uri="{FF2B5EF4-FFF2-40B4-BE49-F238E27FC236}">
                <a16:creationId xmlns:a16="http://schemas.microsoft.com/office/drawing/2014/main" id="{F4EC8249-8013-4261-9E06-1D75E7E7602A}"/>
              </a:ext>
            </a:extLst>
          </p:cNvPr>
          <p:cNvPicPr>
            <a:picLocks noChangeAspect="1"/>
          </p:cNvPicPr>
          <p:nvPr>
            <a:audioFile r:link="rId1"/>
            <p:extLst>
              <p:ext uri="{DAA4B4D4-6D71-4841-9C94-3DE7FCFB9230}">
                <p14:media xmlns:p14="http://schemas.microsoft.com/office/powerpoint/2010/main" r:embed="rId2">
                  <p14:trim st="3300000"/>
                </p14:media>
              </p:ext>
            </p:extLst>
          </p:nvPr>
        </p:nvPicPr>
        <p:blipFill>
          <a:blip r:embed="rId5"/>
          <a:stretch>
            <a:fillRect/>
          </a:stretch>
        </p:blipFill>
        <p:spPr>
          <a:xfrm>
            <a:off x="11155680" y="693003"/>
            <a:ext cx="812800" cy="812800"/>
          </a:xfrm>
          <a:prstGeom prst="rect">
            <a:avLst/>
          </a:prstGeom>
        </p:spPr>
      </p:pic>
      <p:pic>
        <p:nvPicPr>
          <p:cNvPr id="7" name="Música sem título.mp3" descr="Música sem título.mp3">
            <a:hlinkClick r:id="" action="ppaction://media"/>
            <a:extLst>
              <a:ext uri="{FF2B5EF4-FFF2-40B4-BE49-F238E27FC236}">
                <a16:creationId xmlns:a16="http://schemas.microsoft.com/office/drawing/2014/main" id="{7E382187-9731-4733-86CA-6B462B167553}"/>
              </a:ext>
            </a:extLst>
          </p:cNvPr>
          <p:cNvPicPr>
            <a:picLocks noChangeAspect="1"/>
          </p:cNvPicPr>
          <p:nvPr>
            <a:audioFile r:link="rId1"/>
            <p:extLst>
              <p:ext uri="{DAA4B4D4-6D71-4841-9C94-3DE7FCFB9230}">
                <p14:media xmlns:p14="http://schemas.microsoft.com/office/powerpoint/2010/main" r:embed="rId3">
                  <p14:trim st="3300000"/>
                </p14:media>
              </p:ext>
            </p:extLst>
          </p:nvPr>
        </p:nvPicPr>
        <p:blipFill>
          <a:blip r:embed="rId5"/>
          <a:stretch>
            <a:fillRect/>
          </a:stretch>
        </p:blipFill>
        <p:spPr>
          <a:xfrm>
            <a:off x="11155680" y="111760"/>
            <a:ext cx="812800" cy="812800"/>
          </a:xfrm>
          <a:prstGeom prst="rect">
            <a:avLst/>
          </a:prstGeom>
        </p:spPr>
      </p:pic>
    </p:spTree>
    <p:extLst>
      <p:ext uri="{BB962C8B-B14F-4D97-AF65-F5344CB8AC3E}">
        <p14:creationId xmlns:p14="http://schemas.microsoft.com/office/powerpoint/2010/main" val="3247110606"/>
      </p:ext>
    </p:extLst>
  </p:cSld>
  <p:clrMapOvr>
    <a:masterClrMapping/>
  </p:clrMapOvr>
  <mc:AlternateContent xmlns:mc="http://schemas.openxmlformats.org/markup-compatibility/2006" xmlns:p14="http://schemas.microsoft.com/office/powerpoint/2010/main">
    <mc:Choice Requires="p14">
      <p:transition spd="slow" p14:dur="2000" advTm="90613"/>
    </mc:Choice>
    <mc:Fallback xmlns="">
      <p:transition spd="slow" advTm="906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0" fill="hold" display="0">
                  <p:stCondLst>
                    <p:cond delay="indefinite"/>
                  </p:stCondLst>
                  <p:endCondLst>
                    <p:cond evt="onStopAudio" delay="0">
                      <p:tgtEl>
                        <p:sldTgt/>
                      </p:tgtEl>
                    </p:cond>
                  </p:endCondLst>
                </p:cTn>
                <p:tgtEl>
                  <p:spTgt spid="6"/>
                </p:tgtEl>
              </p:cMediaNode>
            </p:audio>
            <p:audio>
              <p:cMediaNode numSld="999" showWhenStopped="0">
                <p:cTn id="11" fill="hold" display="0">
                  <p:stCondLst>
                    <p:cond delay="indefinite"/>
                  </p:stCondLst>
                  <p:endCondLst>
                    <p:cond evt="onStopAudio" delay="0">
                      <p:tgtEl>
                        <p:sldTgt/>
                      </p:tgtEl>
                    </p:cond>
                  </p:endCondLst>
                </p:cTn>
                <p:tgtEl>
                  <p:spTgt spid="7"/>
                </p:tgtEl>
              </p:cMediaNode>
            </p:audio>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Marcador de Posição de Conteúdo 2">
            <a:extLst>
              <a:ext uri="{FF2B5EF4-FFF2-40B4-BE49-F238E27FC236}">
                <a16:creationId xmlns:a16="http://schemas.microsoft.com/office/drawing/2014/main" id="{013C2443-FE4D-A544-9472-51C8CCACB43A}"/>
              </a:ext>
            </a:extLst>
          </p:cNvPr>
          <p:cNvSpPr>
            <a:spLocks noGrp="1"/>
          </p:cNvSpPr>
          <p:nvPr>
            <p:ph idx="1"/>
          </p:nvPr>
        </p:nvSpPr>
        <p:spPr>
          <a:xfrm>
            <a:off x="838200" y="185351"/>
            <a:ext cx="10515600" cy="5991612"/>
          </a:xfrm>
        </p:spPr>
        <p:txBody>
          <a:bodyPr>
            <a:normAutofit/>
          </a:bodyPr>
          <a:lstStyle/>
          <a:p>
            <a:pPr marL="0" indent="0" algn="ctr">
              <a:buNone/>
            </a:pPr>
            <a:r>
              <a:rPr lang="pt-PT" b="1" dirty="0"/>
              <a:t>Este trabalho foi realizado pelos alunos do Clube Europeu da Escola Sec. / 3 Dra. Maria Cândida- Mira </a:t>
            </a:r>
          </a:p>
          <a:p>
            <a:pPr marL="0" indent="0" algn="ctr">
              <a:buNone/>
            </a:pPr>
            <a:endParaRPr lang="pt-PT" b="1" dirty="0"/>
          </a:p>
          <a:p>
            <a:pPr marL="0" indent="0" algn="ctr">
              <a:buNone/>
            </a:pPr>
            <a:r>
              <a:rPr lang="pt-PT" sz="1400" dirty="0">
                <a:latin typeface="Castellar" panose="020A0402060406010301" pitchFamily="18" charset="0"/>
              </a:rPr>
              <a:t>Afonso Miguel Cruz Fonseca - nº1, 8ºC</a:t>
            </a:r>
          </a:p>
          <a:p>
            <a:pPr marL="0" indent="0" algn="ctr">
              <a:buNone/>
            </a:pPr>
            <a:r>
              <a:rPr lang="pt-PT" sz="1400" dirty="0">
                <a:latin typeface="Castellar" panose="020A0402060406010301" pitchFamily="18" charset="0"/>
              </a:rPr>
              <a:t>Afonso Miguel de Jesus Almeida - nº2, 8ºC</a:t>
            </a:r>
          </a:p>
          <a:p>
            <a:pPr marL="0" indent="0" algn="ctr">
              <a:buNone/>
            </a:pPr>
            <a:r>
              <a:rPr lang="pt-PT" sz="1400" dirty="0">
                <a:latin typeface="Castellar" panose="020A0402060406010301" pitchFamily="18" charset="0"/>
              </a:rPr>
              <a:t>Helena da Rocha Dinis Marrouf  -  nº7, 8ºC </a:t>
            </a:r>
          </a:p>
          <a:p>
            <a:pPr marL="0" indent="0" algn="ctr">
              <a:buNone/>
            </a:pPr>
            <a:r>
              <a:rPr lang="pt-PT" sz="1400" dirty="0">
                <a:latin typeface="Castellar" panose="020A0402060406010301" pitchFamily="18" charset="0"/>
              </a:rPr>
              <a:t>Francisco Cortez  Pereira -  nº3, 8ºD </a:t>
            </a:r>
          </a:p>
          <a:p>
            <a:pPr marL="0" indent="0" algn="ctr">
              <a:buNone/>
            </a:pPr>
            <a:r>
              <a:rPr lang="pt-PT" sz="1400" dirty="0">
                <a:latin typeface="Castellar" panose="020A0402060406010301" pitchFamily="18" charset="0"/>
              </a:rPr>
              <a:t>Murilo Pechirillo Montangneri - nº12, 8ºD</a:t>
            </a:r>
          </a:p>
          <a:p>
            <a:pPr marL="0" indent="0" algn="ctr">
              <a:buNone/>
            </a:pPr>
            <a:r>
              <a:rPr lang="pt-PT" sz="1400" dirty="0">
                <a:latin typeface="Castellar" panose="020A0402060406010301" pitchFamily="18" charset="0"/>
              </a:rPr>
              <a:t>Rodrigo Miguel Cabaret da Silva - nº13, 8ºD</a:t>
            </a:r>
          </a:p>
          <a:p>
            <a:pPr marL="0" indent="0" algn="ctr">
              <a:buNone/>
            </a:pPr>
            <a:r>
              <a:rPr lang="pt-PT" sz="1400" dirty="0">
                <a:latin typeface="Castellar" panose="020A0402060406010301" pitchFamily="18" charset="0"/>
              </a:rPr>
              <a:t>Tiago Freire -  nº14, 8ºD</a:t>
            </a:r>
          </a:p>
          <a:p>
            <a:pPr marL="0" indent="0" algn="ctr">
              <a:buNone/>
            </a:pPr>
            <a:r>
              <a:rPr lang="pt-PT" sz="1400" dirty="0">
                <a:latin typeface="Castellar" panose="020A0402060406010301" pitchFamily="18" charset="0"/>
              </a:rPr>
              <a:t>Vicente Lopes Ventura -  nº16, 8ºD</a:t>
            </a:r>
          </a:p>
          <a:p>
            <a:pPr marL="0" indent="0" algn="ctr">
              <a:buNone/>
            </a:pPr>
            <a:r>
              <a:rPr lang="pt-PT" sz="1400" dirty="0">
                <a:latin typeface="Castellar" panose="020A0402060406010301" pitchFamily="18" charset="0"/>
              </a:rPr>
              <a:t>Ana Catarina Domingues Pontes - nº1, 8ºE </a:t>
            </a:r>
          </a:p>
          <a:p>
            <a:pPr marL="0" indent="0" algn="ctr">
              <a:buNone/>
            </a:pPr>
            <a:r>
              <a:rPr lang="pt-PT" sz="1400" dirty="0">
                <a:latin typeface="Castellar" panose="020A0402060406010301" pitchFamily="18" charset="0"/>
              </a:rPr>
              <a:t>Mafalda Santos Inocêncio - nº11, 8ºE</a:t>
            </a:r>
          </a:p>
          <a:p>
            <a:pPr marL="0" indent="0" algn="ctr">
              <a:buNone/>
            </a:pPr>
            <a:r>
              <a:rPr lang="pt-PT" sz="1400" dirty="0">
                <a:latin typeface="Castellar" panose="020A0402060406010301" pitchFamily="18" charset="0"/>
              </a:rPr>
              <a:t>Hugo Milheiro Damas – nº9, 12ºB </a:t>
            </a:r>
          </a:p>
          <a:p>
            <a:pPr marL="0" indent="0" algn="ctr">
              <a:buNone/>
            </a:pPr>
            <a:r>
              <a:rPr lang="pt-PT" sz="1400" dirty="0">
                <a:latin typeface="Castellar" panose="020A0402060406010301" pitchFamily="18" charset="0"/>
              </a:rPr>
              <a:t>Mariana Andrade Duarte – nº15, 12ºB</a:t>
            </a:r>
          </a:p>
          <a:p>
            <a:pPr marL="0" indent="0" algn="ctr">
              <a:buNone/>
            </a:pPr>
            <a:endParaRPr lang="pt-PT" sz="1400" dirty="0">
              <a:latin typeface="Castellar" panose="020A0402060406010301" pitchFamily="18" charset="0"/>
            </a:endParaRPr>
          </a:p>
          <a:p>
            <a:pPr marL="0" indent="0" algn="ctr">
              <a:buNone/>
            </a:pPr>
            <a:r>
              <a:rPr lang="pt-PT" sz="1800" dirty="0"/>
              <a:t>Agrupamento de Escolas de Mira, ano letivo 2020-2021</a:t>
            </a:r>
          </a:p>
          <a:p>
            <a:pPr marL="0" indent="0" algn="ctr">
              <a:buNone/>
            </a:pPr>
            <a:endParaRPr lang="pt-PT" sz="1400" dirty="0">
              <a:latin typeface="Castellar" panose="020A0402060406010301" pitchFamily="18" charset="0"/>
            </a:endParaRPr>
          </a:p>
          <a:p>
            <a:pPr marL="0" indent="0" algn="ctr">
              <a:buNone/>
            </a:pPr>
            <a:endParaRPr lang="pt-PT" sz="1400" dirty="0">
              <a:latin typeface="Castellar" panose="020A0402060406010301" pitchFamily="18" charset="0"/>
            </a:endParaRPr>
          </a:p>
          <a:p>
            <a:pPr marL="0" indent="0" algn="ctr">
              <a:buNone/>
            </a:pPr>
            <a:endParaRPr lang="pt-PT" sz="1200" dirty="0">
              <a:latin typeface="Times New Roman" panose="02020603050405020304" pitchFamily="18" charset="0"/>
              <a:cs typeface="Times New Roman" panose="02020603050405020304" pitchFamily="18" charset="0"/>
            </a:endParaRPr>
          </a:p>
          <a:p>
            <a:pPr marL="0" indent="0" algn="ctr">
              <a:buNone/>
            </a:pPr>
            <a:endParaRPr lang="pt-PT" sz="1500" dirty="0">
              <a:latin typeface="Castellar" panose="020A0402060406010301" pitchFamily="18" charset="0"/>
            </a:endParaRPr>
          </a:p>
        </p:txBody>
      </p:sp>
      <p:pic>
        <p:nvPicPr>
          <p:cNvPr id="4" name="fondu.mp3" descr="fondu.mp3">
            <a:hlinkClick r:id="" action="ppaction://media"/>
            <a:extLst>
              <a:ext uri="{FF2B5EF4-FFF2-40B4-BE49-F238E27FC236}">
                <a16:creationId xmlns:a16="http://schemas.microsoft.com/office/drawing/2014/main" id="{395BBD61-A6F3-4107-A5ED-75661A31C740}"/>
              </a:ext>
            </a:extLst>
          </p:cNvPr>
          <p:cNvPicPr>
            <a:picLocks noChangeAspect="1"/>
          </p:cNvPicPr>
          <p:nvPr>
            <a:audioFile r:link="rId1"/>
            <p:extLst>
              <p:ext uri="{DAA4B4D4-6D71-4841-9C94-3DE7FCFB9230}">
                <p14:media xmlns:p14="http://schemas.microsoft.com/office/powerpoint/2010/main" r:embed="rId2">
                  <p14:trim end="3.5843297959E6"/>
                </p14:media>
              </p:ext>
            </p:extLst>
          </p:nvPr>
        </p:nvPicPr>
        <p:blipFill>
          <a:blip r:embed="rId4"/>
          <a:stretch>
            <a:fillRect/>
          </a:stretch>
        </p:blipFill>
        <p:spPr>
          <a:xfrm>
            <a:off x="11155286" y="134827"/>
            <a:ext cx="812800" cy="812800"/>
          </a:xfrm>
          <a:prstGeom prst="rect">
            <a:avLst/>
          </a:prstGeom>
        </p:spPr>
      </p:pic>
    </p:spTree>
    <p:extLst>
      <p:ext uri="{BB962C8B-B14F-4D97-AF65-F5344CB8AC3E}">
        <p14:creationId xmlns:p14="http://schemas.microsoft.com/office/powerpoint/2010/main" val="2422534326"/>
      </p:ext>
    </p:extLst>
  </p:cSld>
  <p:clrMapOvr>
    <a:masterClrMapping/>
  </p:clrMapOvr>
  <mc:AlternateContent xmlns:mc="http://schemas.openxmlformats.org/markup-compatibility/2006" xmlns:p14="http://schemas.microsoft.com/office/powerpoint/2010/main">
    <mc:Choice Requires="p14">
      <p:transition spd="slow" p14:dur="2000" advTm="12295"/>
    </mc:Choice>
    <mc:Fallback xmlns="">
      <p:transition spd="slow" advTm="122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normAutofit fontScale="90000"/>
          </a:bodyPr>
          <a:lstStyle/>
          <a:p>
            <a:pPr algn="ctr"/>
            <a:br>
              <a:rPr lang="pt-PT" sz="8000" b="1" dirty="0">
                <a:solidFill>
                  <a:schemeClr val="accent6"/>
                </a:solidFill>
              </a:rPr>
            </a:br>
            <a:r>
              <a:rPr lang="pt-PT" sz="8000" b="1" dirty="0">
                <a:solidFill>
                  <a:schemeClr val="accent6"/>
                </a:solidFill>
              </a:rPr>
              <a:t>SEMANA DA EUROPA</a:t>
            </a:r>
          </a:p>
        </p:txBody>
      </p:sp>
    </p:spTree>
    <p:extLst>
      <p:ext uri="{BB962C8B-B14F-4D97-AF65-F5344CB8AC3E}">
        <p14:creationId xmlns:p14="http://schemas.microsoft.com/office/powerpoint/2010/main" val="253319668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03333" y="0"/>
            <a:ext cx="7866344" cy="7302674"/>
          </a:xfrm>
          <a:prstGeom prst="rect">
            <a:avLst/>
          </a:prstGeom>
        </p:spPr>
      </p:pic>
    </p:spTree>
    <p:extLst>
      <p:ext uri="{BB962C8B-B14F-4D97-AF65-F5344CB8AC3E}">
        <p14:creationId xmlns:p14="http://schemas.microsoft.com/office/powerpoint/2010/main" val="197961091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67211" y="0"/>
            <a:ext cx="7515615" cy="6858000"/>
          </a:xfrm>
          <a:prstGeom prst="rect">
            <a:avLst/>
          </a:prstGeom>
        </p:spPr>
      </p:pic>
    </p:spTree>
    <p:extLst>
      <p:ext uri="{BB962C8B-B14F-4D97-AF65-F5344CB8AC3E}">
        <p14:creationId xmlns:p14="http://schemas.microsoft.com/office/powerpoint/2010/main" val="194501395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80363" y="0"/>
            <a:ext cx="7127308" cy="6858000"/>
          </a:xfrm>
          <a:prstGeom prst="rect">
            <a:avLst/>
          </a:prstGeom>
        </p:spPr>
      </p:pic>
    </p:spTree>
    <p:extLst>
      <p:ext uri="{BB962C8B-B14F-4D97-AF65-F5344CB8AC3E}">
        <p14:creationId xmlns:p14="http://schemas.microsoft.com/office/powerpoint/2010/main" val="412794498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79737" y="0"/>
            <a:ext cx="7528141" cy="6858000"/>
          </a:xfrm>
          <a:prstGeom prst="rect">
            <a:avLst/>
          </a:prstGeom>
        </p:spPr>
      </p:pic>
    </p:spTree>
    <p:extLst>
      <p:ext uri="{BB962C8B-B14F-4D97-AF65-F5344CB8AC3E}">
        <p14:creationId xmlns:p14="http://schemas.microsoft.com/office/powerpoint/2010/main" val="289434014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29633" y="0"/>
            <a:ext cx="7640877" cy="6858000"/>
          </a:xfrm>
          <a:prstGeom prst="rect">
            <a:avLst/>
          </a:prstGeom>
        </p:spPr>
      </p:pic>
    </p:spTree>
    <p:extLst>
      <p:ext uri="{BB962C8B-B14F-4D97-AF65-F5344CB8AC3E}">
        <p14:creationId xmlns:p14="http://schemas.microsoft.com/office/powerpoint/2010/main" val="58942000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05205" y="0"/>
            <a:ext cx="7039627" cy="6858000"/>
          </a:xfrm>
          <a:prstGeom prst="rect">
            <a:avLst/>
          </a:prstGeom>
        </p:spPr>
      </p:pic>
    </p:spTree>
    <p:extLst>
      <p:ext uri="{BB962C8B-B14F-4D97-AF65-F5344CB8AC3E}">
        <p14:creationId xmlns:p14="http://schemas.microsoft.com/office/powerpoint/2010/main" val="79170305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91847" y="0"/>
            <a:ext cx="7665928" cy="6858000"/>
          </a:xfrm>
          <a:prstGeom prst="rect">
            <a:avLst/>
          </a:prstGeom>
        </p:spPr>
      </p:pic>
    </p:spTree>
    <p:extLst>
      <p:ext uri="{BB962C8B-B14F-4D97-AF65-F5344CB8AC3E}">
        <p14:creationId xmlns:p14="http://schemas.microsoft.com/office/powerpoint/2010/main" val="3200069967"/>
      </p:ext>
    </p:extLst>
  </p:cSld>
  <p:clrMapOvr>
    <a:masterClrMapping/>
  </p:clrMapOvr>
</p:sld>
</file>

<file path=ppt/theme/theme1.xml><?xml version="1.0" encoding="utf-8"?>
<a:theme xmlns:a="http://schemas.openxmlformats.org/drawingml/2006/main" name="Tema do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ma do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12444</TotalTime>
  <Words>8118</Words>
  <Application>Microsoft Macintosh PowerPoint</Application>
  <PresentationFormat>Ecrã Panorâmico</PresentationFormat>
  <Paragraphs>278</Paragraphs>
  <Slides>69</Slides>
  <Notes>2</Notes>
  <HiddenSlides>0</HiddenSlides>
  <MMClips>113</MMClips>
  <ScaleCrop>false</ScaleCrop>
  <HeadingPairs>
    <vt:vector size="8" baseType="variant">
      <vt:variant>
        <vt:lpstr>Tipos de letra usados</vt:lpstr>
      </vt:variant>
      <vt:variant>
        <vt:i4>7</vt:i4>
      </vt:variant>
      <vt:variant>
        <vt:lpstr>Tema</vt:lpstr>
      </vt:variant>
      <vt:variant>
        <vt:i4>1</vt:i4>
      </vt:variant>
      <vt:variant>
        <vt:lpstr>Servidores OLE incorporados</vt:lpstr>
      </vt:variant>
      <vt:variant>
        <vt:i4>1</vt:i4>
      </vt:variant>
      <vt:variant>
        <vt:lpstr>Títulos dos diapositivos</vt:lpstr>
      </vt:variant>
      <vt:variant>
        <vt:i4>69</vt:i4>
      </vt:variant>
    </vt:vector>
  </HeadingPairs>
  <TitlesOfParts>
    <vt:vector size="78" baseType="lpstr">
      <vt:lpstr>-apple-system</vt:lpstr>
      <vt:lpstr>Arial</vt:lpstr>
      <vt:lpstr>Calibri</vt:lpstr>
      <vt:lpstr>Calibri Light</vt:lpstr>
      <vt:lpstr>Castellar</vt:lpstr>
      <vt:lpstr>Symbol</vt:lpstr>
      <vt:lpstr>Times New Roman</vt:lpstr>
      <vt:lpstr>Tema do Office</vt:lpstr>
      <vt:lpstr>Acrobat Document</vt:lpstr>
      <vt:lpstr>Ano Letivo 2020 / 2021</vt:lpstr>
      <vt:lpstr>         Principais Atividades   -- participação nas sessões semanais, via Zoom, na disciplina do Clube, no moodle do Agrupamento, para coordenação de trabalhos;   - recolha de Informação, na internet, sobre a temática Pacto Ecológico Europeu ‐ O Transporte Ferroviário  promove a mobilidade sustentável”;   - seleção, tratamento e redação, em word, dos elementos recolhidos;   - elaboração de powerpoint;   - elaboração de vídeo final relativo à temática proposta para este ano letivo;   - preparação da “Semana da Europa” e montagem da exposição na entrada da Biblioteca.       </vt:lpstr>
      <vt:lpstr>Apresentação do PowerPoint</vt:lpstr>
      <vt:lpstr> Informação sobre a União Europeia:  a sua formação e adesão dos diferentes países membros; tratados, datas e personalidades importantes; missão, valores e projetos; concursos, jogos e passatempos; outros.</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Que medidas permitem dotar o espaço europeu de uma rede ferroviária que torne o setor das mercadorias competitivo?</vt:lpstr>
      <vt:lpstr>Quais os pontos essenciais em que se deve basear o funcionamento de um corredor de transporte?</vt:lpstr>
      <vt:lpstr>Quais os pontos essenciais em que se deve basear o funcionamento de um corredor de transporte?</vt:lpstr>
      <vt:lpstr>O que foi e é imperioso fazer para a promoção de um futuro sustentável dos transportes? </vt:lpstr>
      <vt:lpstr> O que foi e é imperioso fazer para a promoção de um futuro sustentável dos transportes?  </vt:lpstr>
      <vt:lpstr>O que foi e é imperioso fazer para a promoção de um futuro sustentável dos transportes? </vt:lpstr>
      <vt:lpstr>CONCLUINDO ...</vt:lpstr>
      <vt:lpstr>Apresentação do PowerPoint</vt:lpstr>
      <vt:lpstr> SEMANA DA EUROPA</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Apresentação do PowerPoint</dc:title>
  <dc:creator>Ana Pontes</dc:creator>
  <cp:lastModifiedBy>Ricardo Pinto</cp:lastModifiedBy>
  <cp:revision>91</cp:revision>
  <dcterms:created xsi:type="dcterms:W3CDTF">2021-02-19T10:41:42Z</dcterms:created>
  <dcterms:modified xsi:type="dcterms:W3CDTF">2021-11-09T16:40:45Z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XPowerLiteLastOptimized">
    <vt:lpwstr>2576121</vt:lpwstr>
  </property>
  <property fmtid="{D5CDD505-2E9C-101B-9397-08002B2CF9AE}" pid="3" name="NXPowerLiteSettings">
    <vt:lpwstr>C7000400038000</vt:lpwstr>
  </property>
  <property fmtid="{D5CDD505-2E9C-101B-9397-08002B2CF9AE}" pid="4" name="NXPowerLiteVersion">
    <vt:lpwstr>S9.0.3</vt:lpwstr>
  </property>
</Properties>
</file>